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7" r:id="rId2"/>
    <p:sldId id="257" r:id="rId3"/>
    <p:sldId id="306" r:id="rId4"/>
    <p:sldId id="302" r:id="rId5"/>
    <p:sldId id="259" r:id="rId6"/>
    <p:sldId id="262" r:id="rId7"/>
    <p:sldId id="263" r:id="rId8"/>
    <p:sldId id="267" r:id="rId9"/>
    <p:sldId id="300" r:id="rId10"/>
    <p:sldId id="294" r:id="rId11"/>
    <p:sldId id="296" r:id="rId12"/>
    <p:sldId id="298" r:id="rId13"/>
    <p:sldId id="304" r:id="rId14"/>
    <p:sldId id="268" r:id="rId15"/>
    <p:sldId id="269" r:id="rId16"/>
    <p:sldId id="303" r:id="rId17"/>
    <p:sldId id="283" r:id="rId18"/>
    <p:sldId id="261" r:id="rId19"/>
    <p:sldId id="264" r:id="rId20"/>
    <p:sldId id="265" r:id="rId21"/>
    <p:sldId id="266" r:id="rId22"/>
    <p:sldId id="270" r:id="rId23"/>
    <p:sldId id="272" r:id="rId24"/>
    <p:sldId id="274" r:id="rId25"/>
    <p:sldId id="276" r:id="rId26"/>
    <p:sldId id="278" r:id="rId27"/>
    <p:sldId id="280" r:id="rId28"/>
    <p:sldId id="281" r:id="rId29"/>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695E995-0AB2-4039-9E4B-2A0C86E977FB}">
          <p14:sldIdLst>
            <p14:sldId id="287"/>
            <p14:sldId id="257"/>
            <p14:sldId id="306"/>
            <p14:sldId id="302"/>
            <p14:sldId id="259"/>
            <p14:sldId id="262"/>
            <p14:sldId id="263"/>
            <p14:sldId id="267"/>
            <p14:sldId id="300"/>
            <p14:sldId id="294"/>
            <p14:sldId id="296"/>
            <p14:sldId id="298"/>
            <p14:sldId id="304"/>
            <p14:sldId id="268"/>
            <p14:sldId id="269"/>
            <p14:sldId id="303"/>
            <p14:sldId id="283"/>
            <p14:sldId id="261"/>
            <p14:sldId id="264"/>
            <p14:sldId id="265"/>
            <p14:sldId id="266"/>
            <p14:sldId id="270"/>
            <p14:sldId id="272"/>
            <p14:sldId id="274"/>
            <p14:sldId id="276"/>
            <p14:sldId id="278"/>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B56"/>
    <a:srgbClr val="50DBE2"/>
    <a:srgbClr val="F2408C"/>
    <a:srgbClr val="BB94F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1925" autoAdjust="0"/>
  </p:normalViewPr>
  <p:slideViewPr>
    <p:cSldViewPr snapToGrid="0">
      <p:cViewPr varScale="1">
        <p:scale>
          <a:sx n="79" d="100"/>
          <a:sy n="79" d="100"/>
        </p:scale>
        <p:origin x="174" y="60"/>
      </p:cViewPr>
      <p:guideLst/>
    </p:cSldViewPr>
  </p:slideViewPr>
  <p:outlineViewPr>
    <p:cViewPr>
      <p:scale>
        <a:sx n="33" d="100"/>
        <a:sy n="33" d="100"/>
      </p:scale>
      <p:origin x="0" y="-13218"/>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diagrams/_rels/data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svg" /><Relationship Id="rId1" Type="http://schemas.openxmlformats.org/officeDocument/2006/relationships/image" Target="../media/image17.png" /><Relationship Id="rId6" Type="http://schemas.openxmlformats.org/officeDocument/2006/relationships/image" Target="../media/image22.svg" /><Relationship Id="rId5" Type="http://schemas.openxmlformats.org/officeDocument/2006/relationships/image" Target="../media/image21.png" /><Relationship Id="rId4" Type="http://schemas.openxmlformats.org/officeDocument/2006/relationships/image" Target="../media/image20.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svg" /><Relationship Id="rId1" Type="http://schemas.openxmlformats.org/officeDocument/2006/relationships/image" Target="../media/image17.png" /><Relationship Id="rId6" Type="http://schemas.openxmlformats.org/officeDocument/2006/relationships/image" Target="../media/image22.svg" /><Relationship Id="rId5" Type="http://schemas.openxmlformats.org/officeDocument/2006/relationships/image" Target="../media/image21.png" /><Relationship Id="rId4" Type="http://schemas.openxmlformats.org/officeDocument/2006/relationships/image" Target="../media/image20.svg"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6784D-0D2A-4FC8-99FF-0F5EFFE346E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D9B0FA9-2151-45B0-B413-9F0A1B19E0F3}">
      <dgm:prSet/>
      <dgm:spPr/>
      <dgm:t>
        <a:bodyPr/>
        <a:lstStyle/>
        <a:p>
          <a:pPr>
            <a:defRPr cap="all"/>
          </a:pPr>
          <a:r>
            <a:rPr lang="en-US" b="1" dirty="0"/>
            <a:t>See: Observe and discuss the situation. </a:t>
          </a:r>
        </a:p>
      </dgm:t>
    </dgm:pt>
    <dgm:pt modelId="{C797AE5E-04DE-4A13-8346-29A60551E177}" type="parTrans" cxnId="{87957F57-3D1A-46A8-A482-0700B275AC7A}">
      <dgm:prSet/>
      <dgm:spPr/>
      <dgm:t>
        <a:bodyPr/>
        <a:lstStyle/>
        <a:p>
          <a:endParaRPr lang="en-US"/>
        </a:p>
      </dgm:t>
    </dgm:pt>
    <dgm:pt modelId="{DCD3CA3D-BCF1-4070-9EF6-D6C49AED4663}" type="sibTrans" cxnId="{87957F57-3D1A-46A8-A482-0700B275AC7A}">
      <dgm:prSet/>
      <dgm:spPr/>
      <dgm:t>
        <a:bodyPr/>
        <a:lstStyle/>
        <a:p>
          <a:endParaRPr lang="en-US"/>
        </a:p>
      </dgm:t>
    </dgm:pt>
    <dgm:pt modelId="{234BE92C-9C85-46B1-960F-8E297CC29C1F}">
      <dgm:prSet/>
      <dgm:spPr/>
      <dgm:t>
        <a:bodyPr/>
        <a:lstStyle/>
        <a:p>
          <a:pPr>
            <a:defRPr cap="all"/>
          </a:pPr>
          <a:r>
            <a:rPr lang="en-US" b="1" dirty="0"/>
            <a:t>Judge: Evaluate it with respect to CST  principles. </a:t>
          </a:r>
        </a:p>
      </dgm:t>
    </dgm:pt>
    <dgm:pt modelId="{C4C18E36-F916-4FD9-9B17-E2B27E3F49AA}" type="parTrans" cxnId="{C9327C61-2902-4570-AE31-AA1BDE19158D}">
      <dgm:prSet/>
      <dgm:spPr/>
      <dgm:t>
        <a:bodyPr/>
        <a:lstStyle/>
        <a:p>
          <a:endParaRPr lang="en-US"/>
        </a:p>
      </dgm:t>
    </dgm:pt>
    <dgm:pt modelId="{60B5E377-2273-477E-81A2-BCA2F9F2E652}" type="sibTrans" cxnId="{C9327C61-2902-4570-AE31-AA1BDE19158D}">
      <dgm:prSet/>
      <dgm:spPr/>
      <dgm:t>
        <a:bodyPr/>
        <a:lstStyle/>
        <a:p>
          <a:endParaRPr lang="en-US"/>
        </a:p>
      </dgm:t>
    </dgm:pt>
    <dgm:pt modelId="{534D2B1D-3DF0-435D-AA98-BAEFA264F725}">
      <dgm:prSet/>
      <dgm:spPr/>
      <dgm:t>
        <a:bodyPr/>
        <a:lstStyle/>
        <a:p>
          <a:pPr>
            <a:defRPr cap="all"/>
          </a:pPr>
          <a:r>
            <a:rPr lang="en-US" b="1" dirty="0"/>
            <a:t>Act: Offer suggestions on what should/ought to be done in the circumstances. </a:t>
          </a:r>
        </a:p>
      </dgm:t>
    </dgm:pt>
    <dgm:pt modelId="{75B29637-DB1F-4D54-9EE1-90C5083AB47C}" type="parTrans" cxnId="{B7CDD968-0933-4188-A602-9F252CDCBC39}">
      <dgm:prSet/>
      <dgm:spPr/>
      <dgm:t>
        <a:bodyPr/>
        <a:lstStyle/>
        <a:p>
          <a:endParaRPr lang="en-US"/>
        </a:p>
      </dgm:t>
    </dgm:pt>
    <dgm:pt modelId="{9A56846B-5B5B-4CE2-8075-B9A05E38A089}" type="sibTrans" cxnId="{B7CDD968-0933-4188-A602-9F252CDCBC39}">
      <dgm:prSet/>
      <dgm:spPr/>
      <dgm:t>
        <a:bodyPr/>
        <a:lstStyle/>
        <a:p>
          <a:endParaRPr lang="en-US"/>
        </a:p>
      </dgm:t>
    </dgm:pt>
    <dgm:pt modelId="{558DAF42-3B6D-4BF1-88A4-25A3B5B28D16}" type="pres">
      <dgm:prSet presAssocID="{96D6784D-0D2A-4FC8-99FF-0F5EFFE346E3}" presName="root" presStyleCnt="0">
        <dgm:presLayoutVars>
          <dgm:dir/>
          <dgm:resizeHandles val="exact"/>
        </dgm:presLayoutVars>
      </dgm:prSet>
      <dgm:spPr/>
    </dgm:pt>
    <dgm:pt modelId="{7A15D1AC-14AD-49C7-A740-CB94B05D4126}" type="pres">
      <dgm:prSet presAssocID="{ED9B0FA9-2151-45B0-B413-9F0A1B19E0F3}" presName="compNode" presStyleCnt="0"/>
      <dgm:spPr/>
    </dgm:pt>
    <dgm:pt modelId="{CB29A5AD-FAF6-45C2-8B19-7A2C8FAA5A1C}" type="pres">
      <dgm:prSet presAssocID="{ED9B0FA9-2151-45B0-B413-9F0A1B19E0F3}" presName="iconBgRect" presStyleLbl="bgShp" presStyleIdx="0" presStyleCnt="3"/>
      <dgm:spPr>
        <a:prstGeom prst="round2DiagRect">
          <a:avLst>
            <a:gd name="adj1" fmla="val 29727"/>
            <a:gd name="adj2" fmla="val 0"/>
          </a:avLst>
        </a:prstGeom>
      </dgm:spPr>
    </dgm:pt>
    <dgm:pt modelId="{B95D2D4F-80EC-4C04-A30B-32B8E431E16B}" type="pres">
      <dgm:prSet presAssocID="{ED9B0FA9-2151-45B0-B413-9F0A1B19E0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43A34CE2-71F8-4BF1-921C-4C2EA6677ED4}" type="pres">
      <dgm:prSet presAssocID="{ED9B0FA9-2151-45B0-B413-9F0A1B19E0F3}" presName="spaceRect" presStyleCnt="0"/>
      <dgm:spPr/>
    </dgm:pt>
    <dgm:pt modelId="{060F7BC2-4217-44EF-8E55-8C37F05BF495}" type="pres">
      <dgm:prSet presAssocID="{ED9B0FA9-2151-45B0-B413-9F0A1B19E0F3}" presName="textRect" presStyleLbl="revTx" presStyleIdx="0" presStyleCnt="3">
        <dgm:presLayoutVars>
          <dgm:chMax val="1"/>
          <dgm:chPref val="1"/>
        </dgm:presLayoutVars>
      </dgm:prSet>
      <dgm:spPr/>
    </dgm:pt>
    <dgm:pt modelId="{D713F7E8-B3A3-4A94-9CE5-3A8CA659DB59}" type="pres">
      <dgm:prSet presAssocID="{DCD3CA3D-BCF1-4070-9EF6-D6C49AED4663}" presName="sibTrans" presStyleCnt="0"/>
      <dgm:spPr/>
    </dgm:pt>
    <dgm:pt modelId="{DBDFACBB-781D-4064-8544-9F8316F67CCC}" type="pres">
      <dgm:prSet presAssocID="{234BE92C-9C85-46B1-960F-8E297CC29C1F}" presName="compNode" presStyleCnt="0"/>
      <dgm:spPr/>
    </dgm:pt>
    <dgm:pt modelId="{48B9DBA4-E340-4BB2-800F-62CF4D06EE07}" type="pres">
      <dgm:prSet presAssocID="{234BE92C-9C85-46B1-960F-8E297CC29C1F}" presName="iconBgRect" presStyleLbl="bgShp" presStyleIdx="1" presStyleCnt="3"/>
      <dgm:spPr>
        <a:prstGeom prst="round2DiagRect">
          <a:avLst>
            <a:gd name="adj1" fmla="val 29727"/>
            <a:gd name="adj2" fmla="val 0"/>
          </a:avLst>
        </a:prstGeom>
      </dgm:spPr>
    </dgm:pt>
    <dgm:pt modelId="{431B8A61-7091-495C-9F87-73764B46959F}" type="pres">
      <dgm:prSet presAssocID="{234BE92C-9C85-46B1-960F-8E297CC29C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d with gears"/>
        </a:ext>
      </dgm:extLst>
    </dgm:pt>
    <dgm:pt modelId="{024601EC-CFBF-4413-BC74-DCCA3EC99BAA}" type="pres">
      <dgm:prSet presAssocID="{234BE92C-9C85-46B1-960F-8E297CC29C1F}" presName="spaceRect" presStyleCnt="0"/>
      <dgm:spPr/>
    </dgm:pt>
    <dgm:pt modelId="{F6FA0C55-B57F-4E06-A771-2C1C06CBBB98}" type="pres">
      <dgm:prSet presAssocID="{234BE92C-9C85-46B1-960F-8E297CC29C1F}" presName="textRect" presStyleLbl="revTx" presStyleIdx="1" presStyleCnt="3">
        <dgm:presLayoutVars>
          <dgm:chMax val="1"/>
          <dgm:chPref val="1"/>
        </dgm:presLayoutVars>
      </dgm:prSet>
      <dgm:spPr/>
    </dgm:pt>
    <dgm:pt modelId="{FB440BE9-423B-408A-8165-3787E2291584}" type="pres">
      <dgm:prSet presAssocID="{60B5E377-2273-477E-81A2-BCA2F9F2E652}" presName="sibTrans" presStyleCnt="0"/>
      <dgm:spPr/>
    </dgm:pt>
    <dgm:pt modelId="{25F4D97F-DADD-4F6C-AE80-CECBD8D78A92}" type="pres">
      <dgm:prSet presAssocID="{534D2B1D-3DF0-435D-AA98-BAEFA264F725}" presName="compNode" presStyleCnt="0"/>
      <dgm:spPr/>
    </dgm:pt>
    <dgm:pt modelId="{84A2EC28-0827-4A27-AF88-65E32E6E3AA8}" type="pres">
      <dgm:prSet presAssocID="{534D2B1D-3DF0-435D-AA98-BAEFA264F725}" presName="iconBgRect" presStyleLbl="bgShp" presStyleIdx="2" presStyleCnt="3"/>
      <dgm:spPr>
        <a:prstGeom prst="round2DiagRect">
          <a:avLst>
            <a:gd name="adj1" fmla="val 29727"/>
            <a:gd name="adj2" fmla="val 0"/>
          </a:avLst>
        </a:prstGeom>
      </dgm:spPr>
    </dgm:pt>
    <dgm:pt modelId="{581E76D0-1DD6-4B59-AD80-4EE5973A5059}" type="pres">
      <dgm:prSet presAssocID="{534D2B1D-3DF0-435D-AA98-BAEFA264F7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alk"/>
        </a:ext>
      </dgm:extLst>
    </dgm:pt>
    <dgm:pt modelId="{42E4445D-C239-4CEA-AFAD-9F04854F2CFA}" type="pres">
      <dgm:prSet presAssocID="{534D2B1D-3DF0-435D-AA98-BAEFA264F725}" presName="spaceRect" presStyleCnt="0"/>
      <dgm:spPr/>
    </dgm:pt>
    <dgm:pt modelId="{20496CAB-DCBE-4581-91A8-363580F98EF3}" type="pres">
      <dgm:prSet presAssocID="{534D2B1D-3DF0-435D-AA98-BAEFA264F725}" presName="textRect" presStyleLbl="revTx" presStyleIdx="2" presStyleCnt="3">
        <dgm:presLayoutVars>
          <dgm:chMax val="1"/>
          <dgm:chPref val="1"/>
        </dgm:presLayoutVars>
      </dgm:prSet>
      <dgm:spPr/>
    </dgm:pt>
  </dgm:ptLst>
  <dgm:cxnLst>
    <dgm:cxn modelId="{7447E11C-DC4C-4443-9BB1-8A8A034CAAA2}" type="presOf" srcId="{534D2B1D-3DF0-435D-AA98-BAEFA264F725}" destId="{20496CAB-DCBE-4581-91A8-363580F98EF3}" srcOrd="0" destOrd="0" presId="urn:microsoft.com/office/officeart/2018/5/layout/IconLeafLabelList"/>
    <dgm:cxn modelId="{C9327C61-2902-4570-AE31-AA1BDE19158D}" srcId="{96D6784D-0D2A-4FC8-99FF-0F5EFFE346E3}" destId="{234BE92C-9C85-46B1-960F-8E297CC29C1F}" srcOrd="1" destOrd="0" parTransId="{C4C18E36-F916-4FD9-9B17-E2B27E3F49AA}" sibTransId="{60B5E377-2273-477E-81A2-BCA2F9F2E652}"/>
    <dgm:cxn modelId="{B7CDD968-0933-4188-A602-9F252CDCBC39}" srcId="{96D6784D-0D2A-4FC8-99FF-0F5EFFE346E3}" destId="{534D2B1D-3DF0-435D-AA98-BAEFA264F725}" srcOrd="2" destOrd="0" parTransId="{75B29637-DB1F-4D54-9EE1-90C5083AB47C}" sibTransId="{9A56846B-5B5B-4CE2-8075-B9A05E38A089}"/>
    <dgm:cxn modelId="{87957F57-3D1A-46A8-A482-0700B275AC7A}" srcId="{96D6784D-0D2A-4FC8-99FF-0F5EFFE346E3}" destId="{ED9B0FA9-2151-45B0-B413-9F0A1B19E0F3}" srcOrd="0" destOrd="0" parTransId="{C797AE5E-04DE-4A13-8346-29A60551E177}" sibTransId="{DCD3CA3D-BCF1-4070-9EF6-D6C49AED4663}"/>
    <dgm:cxn modelId="{F1D9AC9A-284D-4FE2-8082-139C356C96F7}" type="presOf" srcId="{96D6784D-0D2A-4FC8-99FF-0F5EFFE346E3}" destId="{558DAF42-3B6D-4BF1-88A4-25A3B5B28D16}" srcOrd="0" destOrd="0" presId="urn:microsoft.com/office/officeart/2018/5/layout/IconLeafLabelList"/>
    <dgm:cxn modelId="{A50000CC-F67A-493C-95D1-5320EDF98504}" type="presOf" srcId="{ED9B0FA9-2151-45B0-B413-9F0A1B19E0F3}" destId="{060F7BC2-4217-44EF-8E55-8C37F05BF495}" srcOrd="0" destOrd="0" presId="urn:microsoft.com/office/officeart/2018/5/layout/IconLeafLabelList"/>
    <dgm:cxn modelId="{3855DADB-CFAD-4709-B89B-858463943522}" type="presOf" srcId="{234BE92C-9C85-46B1-960F-8E297CC29C1F}" destId="{F6FA0C55-B57F-4E06-A771-2C1C06CBBB98}" srcOrd="0" destOrd="0" presId="urn:microsoft.com/office/officeart/2018/5/layout/IconLeafLabelList"/>
    <dgm:cxn modelId="{DB2585EE-5CED-4EE0-91F5-F8D9B0312CF7}" type="presParOf" srcId="{558DAF42-3B6D-4BF1-88A4-25A3B5B28D16}" destId="{7A15D1AC-14AD-49C7-A740-CB94B05D4126}" srcOrd="0" destOrd="0" presId="urn:microsoft.com/office/officeart/2018/5/layout/IconLeafLabelList"/>
    <dgm:cxn modelId="{61D1ACC6-6552-463C-9F20-545E60DA72DE}" type="presParOf" srcId="{7A15D1AC-14AD-49C7-A740-CB94B05D4126}" destId="{CB29A5AD-FAF6-45C2-8B19-7A2C8FAA5A1C}" srcOrd="0" destOrd="0" presId="urn:microsoft.com/office/officeart/2018/5/layout/IconLeafLabelList"/>
    <dgm:cxn modelId="{05C28745-865D-43AD-AE4D-13C201EDA469}" type="presParOf" srcId="{7A15D1AC-14AD-49C7-A740-CB94B05D4126}" destId="{B95D2D4F-80EC-4C04-A30B-32B8E431E16B}" srcOrd="1" destOrd="0" presId="urn:microsoft.com/office/officeart/2018/5/layout/IconLeafLabelList"/>
    <dgm:cxn modelId="{2B9BD72C-AB17-4408-9A40-B899BAEAFB1F}" type="presParOf" srcId="{7A15D1AC-14AD-49C7-A740-CB94B05D4126}" destId="{43A34CE2-71F8-4BF1-921C-4C2EA6677ED4}" srcOrd="2" destOrd="0" presId="urn:microsoft.com/office/officeart/2018/5/layout/IconLeafLabelList"/>
    <dgm:cxn modelId="{5B28876E-A8D7-4260-9B12-7BDD6D576CAF}" type="presParOf" srcId="{7A15D1AC-14AD-49C7-A740-CB94B05D4126}" destId="{060F7BC2-4217-44EF-8E55-8C37F05BF495}" srcOrd="3" destOrd="0" presId="urn:microsoft.com/office/officeart/2018/5/layout/IconLeafLabelList"/>
    <dgm:cxn modelId="{87FC7672-7F82-449C-8C1A-F44DC1FBCDF8}" type="presParOf" srcId="{558DAF42-3B6D-4BF1-88A4-25A3B5B28D16}" destId="{D713F7E8-B3A3-4A94-9CE5-3A8CA659DB59}" srcOrd="1" destOrd="0" presId="urn:microsoft.com/office/officeart/2018/5/layout/IconLeafLabelList"/>
    <dgm:cxn modelId="{B89F5120-A509-49D3-A43E-FFA8B86C389D}" type="presParOf" srcId="{558DAF42-3B6D-4BF1-88A4-25A3B5B28D16}" destId="{DBDFACBB-781D-4064-8544-9F8316F67CCC}" srcOrd="2" destOrd="0" presId="urn:microsoft.com/office/officeart/2018/5/layout/IconLeafLabelList"/>
    <dgm:cxn modelId="{91CE182F-30F7-4FEE-A71D-068D1A62014F}" type="presParOf" srcId="{DBDFACBB-781D-4064-8544-9F8316F67CCC}" destId="{48B9DBA4-E340-4BB2-800F-62CF4D06EE07}" srcOrd="0" destOrd="0" presId="urn:microsoft.com/office/officeart/2018/5/layout/IconLeafLabelList"/>
    <dgm:cxn modelId="{20143BC5-6C48-4324-A767-5B71A2F5999D}" type="presParOf" srcId="{DBDFACBB-781D-4064-8544-9F8316F67CCC}" destId="{431B8A61-7091-495C-9F87-73764B46959F}" srcOrd="1" destOrd="0" presId="urn:microsoft.com/office/officeart/2018/5/layout/IconLeafLabelList"/>
    <dgm:cxn modelId="{43BEDDCA-5C42-4FBA-BE70-7735E1768563}" type="presParOf" srcId="{DBDFACBB-781D-4064-8544-9F8316F67CCC}" destId="{024601EC-CFBF-4413-BC74-DCCA3EC99BAA}" srcOrd="2" destOrd="0" presId="urn:microsoft.com/office/officeart/2018/5/layout/IconLeafLabelList"/>
    <dgm:cxn modelId="{02036346-CEA3-45A5-9B69-F26D3C114A48}" type="presParOf" srcId="{DBDFACBB-781D-4064-8544-9F8316F67CCC}" destId="{F6FA0C55-B57F-4E06-A771-2C1C06CBBB98}" srcOrd="3" destOrd="0" presId="urn:microsoft.com/office/officeart/2018/5/layout/IconLeafLabelList"/>
    <dgm:cxn modelId="{C92A3504-53BA-4552-8730-581EB525ECE1}" type="presParOf" srcId="{558DAF42-3B6D-4BF1-88A4-25A3B5B28D16}" destId="{FB440BE9-423B-408A-8165-3787E2291584}" srcOrd="3" destOrd="0" presId="urn:microsoft.com/office/officeart/2018/5/layout/IconLeafLabelList"/>
    <dgm:cxn modelId="{3D379C52-79F9-4B09-83A7-D57D91EC4D30}" type="presParOf" srcId="{558DAF42-3B6D-4BF1-88A4-25A3B5B28D16}" destId="{25F4D97F-DADD-4F6C-AE80-CECBD8D78A92}" srcOrd="4" destOrd="0" presId="urn:microsoft.com/office/officeart/2018/5/layout/IconLeafLabelList"/>
    <dgm:cxn modelId="{40B5D589-0539-4B81-B00E-210E4E316E5F}" type="presParOf" srcId="{25F4D97F-DADD-4F6C-AE80-CECBD8D78A92}" destId="{84A2EC28-0827-4A27-AF88-65E32E6E3AA8}" srcOrd="0" destOrd="0" presId="urn:microsoft.com/office/officeart/2018/5/layout/IconLeafLabelList"/>
    <dgm:cxn modelId="{D2F0DA3D-BF06-430B-94A9-8DD5B8391623}" type="presParOf" srcId="{25F4D97F-DADD-4F6C-AE80-CECBD8D78A92}" destId="{581E76D0-1DD6-4B59-AD80-4EE5973A5059}" srcOrd="1" destOrd="0" presId="urn:microsoft.com/office/officeart/2018/5/layout/IconLeafLabelList"/>
    <dgm:cxn modelId="{7A57039C-32AC-4AA7-9BE3-4178E9A8596E}" type="presParOf" srcId="{25F4D97F-DADD-4F6C-AE80-CECBD8D78A92}" destId="{42E4445D-C239-4CEA-AFAD-9F04854F2CFA}" srcOrd="2" destOrd="0" presId="urn:microsoft.com/office/officeart/2018/5/layout/IconLeafLabelList"/>
    <dgm:cxn modelId="{2553E599-D3FA-4B50-BC24-6171973361BB}" type="presParOf" srcId="{25F4D97F-DADD-4F6C-AE80-CECBD8D78A92}" destId="{20496CAB-DCBE-4581-91A8-363580F98EF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9A5AD-FAF6-45C2-8B19-7A2C8FAA5A1C}">
      <dsp:nvSpPr>
        <dsp:cNvPr id="0" name=""/>
        <dsp:cNvSpPr/>
      </dsp:nvSpPr>
      <dsp:spPr>
        <a:xfrm>
          <a:off x="674477" y="670211"/>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D2D4F-80EC-4C04-A30B-32B8E431E16B}">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F7BC2-4217-44EF-8E55-8C37F05BF495}">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See: Observe and discuss the situation. </a:t>
          </a:r>
        </a:p>
      </dsp:txBody>
      <dsp:txXfrm>
        <a:off x="71196" y="3145212"/>
        <a:ext cx="3093750" cy="720000"/>
      </dsp:txXfrm>
    </dsp:sp>
    <dsp:sp modelId="{48B9DBA4-E340-4BB2-800F-62CF4D06EE07}">
      <dsp:nvSpPr>
        <dsp:cNvPr id="0" name=""/>
        <dsp:cNvSpPr/>
      </dsp:nvSpPr>
      <dsp:spPr>
        <a:xfrm>
          <a:off x="4309634" y="670211"/>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B8A61-7091-495C-9F87-73764B46959F}">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FA0C55-B57F-4E06-A771-2C1C06CBBB98}">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Judge: Evaluate it with respect to CST  principles. </a:t>
          </a:r>
        </a:p>
      </dsp:txBody>
      <dsp:txXfrm>
        <a:off x="3706353" y="3145212"/>
        <a:ext cx="3093750" cy="720000"/>
      </dsp:txXfrm>
    </dsp:sp>
    <dsp:sp modelId="{84A2EC28-0827-4A27-AF88-65E32E6E3AA8}">
      <dsp:nvSpPr>
        <dsp:cNvPr id="0" name=""/>
        <dsp:cNvSpPr/>
      </dsp:nvSpPr>
      <dsp:spPr>
        <a:xfrm>
          <a:off x="7944790" y="670211"/>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E76D0-1DD6-4B59-AD80-4EE5973A5059}">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496CAB-DCBE-4581-91A8-363580F98EF3}">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Act: Offer suggestions on what should/ought to be done in the circumstances. </a:t>
          </a:r>
        </a:p>
      </dsp:txBody>
      <dsp:txXfrm>
        <a:off x="7341509" y="314521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66664094-61E6-4190-BDA0-854AF714886A}" type="datetimeFigureOut">
              <a:rPr lang="en-GB" smtClean="0"/>
              <a:t>12/01/2022</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761D2AA2-D818-4D39-83CD-B5BE27CC3777}" type="slidenum">
              <a:rPr lang="en-GB" smtClean="0"/>
              <a:t>‹#›</a:t>
            </a:fld>
            <a:endParaRPr lang="en-GB"/>
          </a:p>
        </p:txBody>
      </p:sp>
    </p:spTree>
    <p:extLst>
      <p:ext uri="{BB962C8B-B14F-4D97-AF65-F5344CB8AC3E}">
        <p14:creationId xmlns:p14="http://schemas.microsoft.com/office/powerpoint/2010/main" val="94608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D2AA2-D818-4D39-83CD-B5BE27CC3777}" type="slidenum">
              <a:rPr lang="en-GB" smtClean="0"/>
              <a:t>2</a:t>
            </a:fld>
            <a:endParaRPr lang="en-GB"/>
          </a:p>
        </p:txBody>
      </p:sp>
    </p:spTree>
    <p:extLst>
      <p:ext uri="{BB962C8B-B14F-4D97-AF65-F5344CB8AC3E}">
        <p14:creationId xmlns:p14="http://schemas.microsoft.com/office/powerpoint/2010/main" val="375314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lgn="just" fontAlgn="auto">
              <a:spcBef>
                <a:spcPts val="675"/>
              </a:spcBef>
              <a:spcAft>
                <a:spcPts val="750"/>
              </a:spcAft>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75"/>
              </a:spcBef>
              <a:spcAft>
                <a:spcPts val="750"/>
              </a:spcAft>
              <a:buClrTx/>
              <a:buSzTx/>
              <a:buFont typeface="Wingdings" panose="05000000000000000000" pitchFamily="2" charset="2"/>
              <a:buChar char=""/>
              <a:tabLst/>
              <a:defRPr/>
            </a:pPr>
            <a:r>
              <a:rPr lang="en-GB" sz="12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Pope Leo</a:t>
            </a: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 XIII calls it principle of friendship, Pope Pius XI refers to it as Social Charity, Pope Paul VI calls it Civilisation of Love, Pope Saint John Paul II and Pope Emeritus, Benedict XVI call it Principle of Solidarity. </a:t>
            </a:r>
            <a:endParaRPr lang="en-GB" dirty="0"/>
          </a:p>
          <a:p>
            <a:pPr marL="342900" lvl="0" indent="-342900" algn="just" fontAlgn="auto">
              <a:spcBef>
                <a:spcPts val="675"/>
              </a:spcBef>
              <a:spcAft>
                <a:spcPts val="750"/>
              </a:spcAft>
              <a:buFont typeface="Wingdings" panose="05000000000000000000" pitchFamily="2" charset="2"/>
              <a:buChar char=""/>
            </a:pPr>
            <a:r>
              <a:rPr lang="en-GB" sz="12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Two ways of looking at it: Solidarity that rests on the individual to make available</a:t>
            </a: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 out time, talents and resources for the good of others, secondly, advanced nations to help developing nations/people ex. Scholarships, trainings, capacity building capacity, support a research, fund projects to eradicate malaria for example. </a:t>
            </a:r>
          </a:p>
          <a:p>
            <a:pPr marL="342900" lvl="0" indent="-342900" algn="just" fontAlgn="auto">
              <a:spcBef>
                <a:spcPts val="675"/>
              </a:spcBef>
              <a:spcAft>
                <a:spcPts val="750"/>
              </a:spcAft>
              <a:buFont typeface="Wingdings" panose="05000000000000000000" pitchFamily="2" charset="2"/>
              <a:buChar char=""/>
            </a:pPr>
            <a:r>
              <a:rPr lang="en-GB" sz="12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How</a:t>
            </a: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 we help one another to fix small or big problems in family and work place are good examples of solidarity. </a:t>
            </a:r>
          </a:p>
          <a:p>
            <a:pPr marL="342900" lvl="0" indent="-342900" algn="just" fontAlgn="auto">
              <a:spcBef>
                <a:spcPts val="675"/>
              </a:spcBef>
              <a:spcAft>
                <a:spcPts val="750"/>
              </a:spcAft>
              <a:buFont typeface="Wingdings" panose="05000000000000000000" pitchFamily="2" charset="2"/>
              <a:buChar char=""/>
            </a:pP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In family setting , mutual support of husband and wife. </a:t>
            </a:r>
          </a:p>
          <a:p>
            <a:pPr marL="342900" lvl="0" indent="-342900" algn="just" fontAlgn="auto">
              <a:spcBef>
                <a:spcPts val="675"/>
              </a:spcBef>
              <a:spcAft>
                <a:spcPts val="750"/>
              </a:spcAft>
              <a:buFont typeface="Wingdings" panose="05000000000000000000" pitchFamily="2" charset="2"/>
              <a:buChar char=""/>
            </a:pP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Those who are more influential should be ready to share with those who are weak, the weak should also </a:t>
            </a:r>
            <a:r>
              <a:rPr lang="en-GB" sz="1200" baseline="0" dirty="0" err="1">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inturn</a:t>
            </a: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 should not adopt a passive attitude be do what they can for the good of all.</a:t>
            </a:r>
          </a:p>
          <a:p>
            <a:pPr marL="342900" lvl="0" indent="-342900" algn="just" fontAlgn="auto">
              <a:spcBef>
                <a:spcPts val="675"/>
              </a:spcBef>
              <a:spcAft>
                <a:spcPts val="750"/>
              </a:spcAft>
              <a:buFont typeface="Wingdings" panose="05000000000000000000" pitchFamily="2" charset="2"/>
              <a:buChar char=""/>
            </a:pPr>
            <a:r>
              <a:rPr lang="en-GB" sz="12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The human person, human family, is obliged to contribute to the common good of society at all its levels.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1D2AA2-D818-4D39-83CD-B5BE27CC3777}" type="slidenum">
              <a:rPr lang="en-GB" smtClean="0"/>
              <a:t>11</a:t>
            </a:fld>
            <a:endParaRPr lang="en-GB"/>
          </a:p>
        </p:txBody>
      </p:sp>
    </p:spTree>
    <p:extLst>
      <p:ext uri="{BB962C8B-B14F-4D97-AF65-F5344CB8AC3E}">
        <p14:creationId xmlns:p14="http://schemas.microsoft.com/office/powerpoint/2010/main" val="221180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fontAlgn="auto">
              <a:spcBef>
                <a:spcPts val="675"/>
              </a:spcBef>
              <a:spcAft>
                <a:spcPts val="750"/>
              </a:spcAft>
              <a:buSzPts val="1200"/>
              <a:buFont typeface="+mj-lt"/>
              <a:buNone/>
            </a:pPr>
            <a:endParaRPr lang="en-GB" sz="11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151515"/>
                </a:solidFill>
                <a:latin typeface="Baskerville Old Face" panose="02020602080505020303" pitchFamily="18" charset="0"/>
                <a:ea typeface="Times New Roman" panose="02020603050405020304" pitchFamily="18" charset="0"/>
                <a:cs typeface="Arial" panose="020B0604020202020204" pitchFamily="34" charset="0"/>
              </a:rPr>
              <a:t>The word subsidiarity is derived from the Latin ‘</a:t>
            </a:r>
            <a:r>
              <a:rPr lang="en-GB" dirty="0" err="1">
                <a:solidFill>
                  <a:srgbClr val="151515"/>
                </a:solidFill>
                <a:latin typeface="Baskerville Old Face" panose="02020602080505020303" pitchFamily="18" charset="0"/>
                <a:ea typeface="Times New Roman" panose="02020603050405020304" pitchFamily="18" charset="0"/>
                <a:cs typeface="Arial" panose="020B0604020202020204" pitchFamily="34" charset="0"/>
              </a:rPr>
              <a:t>subsidium</a:t>
            </a:r>
            <a:r>
              <a:rPr lang="en-GB" dirty="0">
                <a:solidFill>
                  <a:srgbClr val="151515"/>
                </a:solidFill>
                <a:latin typeface="Baskerville Old Face" panose="02020602080505020303" pitchFamily="18" charset="0"/>
                <a:ea typeface="Times New Roman" panose="02020603050405020304" pitchFamily="18" charset="0"/>
                <a:cs typeface="Arial" panose="020B0604020202020204" pitchFamily="34" charset="0"/>
              </a:rPr>
              <a:t>’ meaning help, aid or support. </a:t>
            </a: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Human person via families and local communities should function autonomously.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 promotes only those actions that "allow all peoples to become the artisans of their destiny" (PP 65).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People should not be deprived of their responsibility.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The capabilities, and initiative of these groups are not destroyed or absorbed into a higher order social organization (CSDC 185; CCC 1882).</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a:t>
            </a: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opposes all forms of collectivism, e</a:t>
            </a: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very person has something original to offer to the community.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 encourages private initiative, safeguards human rights and the rights of minorities.</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 brings about bureaucratic and administrative decentralization.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 not only sets limits for state intervention,</a:t>
            </a: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it also </a:t>
            </a: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challenges States to create</a:t>
            </a: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favourable atmosphere for economic activity/participation</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12</a:t>
            </a:fld>
            <a:endParaRPr lang="en-GB"/>
          </a:p>
        </p:txBody>
      </p:sp>
    </p:spTree>
    <p:extLst>
      <p:ext uri="{BB962C8B-B14F-4D97-AF65-F5344CB8AC3E}">
        <p14:creationId xmlns:p14="http://schemas.microsoft.com/office/powerpoint/2010/main" val="203569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D2AA2-D818-4D39-83CD-B5BE27CC3777}" type="slidenum">
              <a:rPr lang="en-GB" smtClean="0"/>
              <a:t>13</a:t>
            </a:fld>
            <a:endParaRPr lang="en-GB"/>
          </a:p>
        </p:txBody>
      </p:sp>
    </p:spTree>
    <p:extLst>
      <p:ext uri="{BB962C8B-B14F-4D97-AF65-F5344CB8AC3E}">
        <p14:creationId xmlns:p14="http://schemas.microsoft.com/office/powerpoint/2010/main" val="31650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lgn="just">
              <a:spcAft>
                <a:spcPts val="800"/>
              </a:spcAft>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The human person is not only sacred, but also social.</a:t>
            </a: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Calibri" panose="020F0502020204030204" pitchFamily="34" charset="0"/>
                <a:cs typeface="Arial" panose="020B0604020202020204" pitchFamily="34" charset="0"/>
              </a:rPr>
              <a:t>Aim</a:t>
            </a:r>
            <a:r>
              <a:rPr lang="en-GB" sz="1200" baseline="0" dirty="0">
                <a:solidFill>
                  <a:srgbClr val="151515"/>
                </a:solidFill>
                <a:effectLst/>
                <a:latin typeface="Baskerville Old Face" panose="02020602080505020303" pitchFamily="18" charset="0"/>
                <a:ea typeface="Calibri" panose="020F0502020204030204" pitchFamily="34" charset="0"/>
                <a:cs typeface="Arial" panose="020B0604020202020204" pitchFamily="34" charset="0"/>
              </a:rPr>
              <a:t> of Association is to promote and defend the well being of all, especially the most disadvantaged persons or group.</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Human beings are not isolated individuals but as part of a rich tapestry of relationships.</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Associations are based on gender, interest groups, age, ethnic, professional groups, regional, religious, organisational, sectarian identities, civil groups etc.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14</a:t>
            </a:fld>
            <a:endParaRPr lang="en-GB"/>
          </a:p>
        </p:txBody>
      </p:sp>
    </p:spTree>
    <p:extLst>
      <p:ext uri="{BB962C8B-B14F-4D97-AF65-F5344CB8AC3E}">
        <p14:creationId xmlns:p14="http://schemas.microsoft.com/office/powerpoint/2010/main" val="13153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lgn="just">
              <a:spcAft>
                <a:spcPts val="800"/>
              </a:spcAft>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It’s the moral duty of citizens to contribute-individually or in association</a:t>
            </a:r>
            <a:r>
              <a:rPr lang="en-GB" sz="1200" baseline="0" dirty="0">
                <a:effectLst/>
                <a:latin typeface="Baskerville Old Face" panose="02020602080505020303" pitchFamily="18" charset="0"/>
                <a:ea typeface="Calibri" panose="020F0502020204030204" pitchFamily="34" charset="0"/>
                <a:cs typeface="Times New Roman" panose="02020603050405020304" pitchFamily="18" charset="0"/>
              </a:rPr>
              <a:t> they belong to</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Marriage and the family are the central social institutions that must be supported and strengthened.</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The most disadvantaged must be given a chance to participate. </a:t>
            </a: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Violence often times</a:t>
            </a:r>
            <a:r>
              <a:rPr lang="en-GB" sz="1200" baseline="0" dirty="0">
                <a:effectLst/>
                <a:latin typeface="Baskerville Old Face" panose="02020602080505020303" pitchFamily="18" charset="0"/>
                <a:ea typeface="Calibri" panose="020F0502020204030204" pitchFamily="34" charset="0"/>
                <a:cs typeface="Times New Roman" panose="02020603050405020304" pitchFamily="18" charset="0"/>
              </a:rPr>
              <a:t> can arise due to people deprivation to participate and shape their lives/destiny</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Participation as the pillars of democracy.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We have a responsibility to be shapers of the world in which we wish to live.</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The ultimate injustice is for one to be abandoned or excluded.</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People have a right to shape their own lives and the society in which they live.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15</a:t>
            </a:fld>
            <a:endParaRPr lang="en-GB"/>
          </a:p>
        </p:txBody>
      </p:sp>
    </p:spTree>
    <p:extLst>
      <p:ext uri="{BB962C8B-B14F-4D97-AF65-F5344CB8AC3E}">
        <p14:creationId xmlns:p14="http://schemas.microsoft.com/office/powerpoint/2010/main" val="153683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800"/>
              </a:spcAft>
              <a:buFont typeface="Wingdings" panose="05000000000000000000" pitchFamily="2" charset="2"/>
              <a:buNone/>
            </a:pP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The essential elements of common</a:t>
            </a:r>
            <a:r>
              <a:rPr lang="en-GB" baseline="0" dirty="0">
                <a:latin typeface="Baskerville Old Face" panose="02020602080505020303" pitchFamily="18" charset="0"/>
                <a:ea typeface="Calibri" panose="020F0502020204030204" pitchFamily="34" charset="0"/>
                <a:cs typeface="Times New Roman" panose="02020603050405020304" pitchFamily="18" charset="0"/>
              </a:rPr>
              <a:t> good are: </a:t>
            </a:r>
            <a:r>
              <a:rPr lang="en-GB" dirty="0">
                <a:latin typeface="Baskerville Old Face" panose="02020602080505020303" pitchFamily="18" charset="0"/>
                <a:ea typeface="Calibri" panose="020F0502020204030204" pitchFamily="34" charset="0"/>
                <a:cs typeface="Times New Roman" panose="02020603050405020304" pitchFamily="18" charset="0"/>
              </a:rPr>
              <a:t>Respect for the human person, society should permit each of its members to fulfil</a:t>
            </a:r>
            <a:r>
              <a:rPr lang="en-GB" baseline="0" dirty="0">
                <a:latin typeface="Baskerville Old Face" panose="02020602080505020303" pitchFamily="18" charset="0"/>
                <a:ea typeface="Calibri" panose="020F0502020204030204" pitchFamily="34" charset="0"/>
                <a:cs typeface="Times New Roman" panose="02020603050405020304" pitchFamily="18" charset="0"/>
              </a:rPr>
              <a:t> their vocation-natural freedom-rights to act according to a sound norm of conscience, Secondly, guarantee of social wellbeing. Thirdly, Peace and integral development as indispensable. The ability to stability and security of a just order.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Only together with every member of society is it possible to attain, increase, and safeguard this good.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Not the mere sum of particular goods of each member of society but for all.</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The flourishing of all people and of the whole person as its primary goal.</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Non-discriminatory in nature, according to each one's possibilities, in attaining it and developing it" (CSDC 167).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The human person has a right to "the material goods that correspond to his primary needs.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The right to use of goods is a natural right, inscribed inherent in human nature</a:t>
            </a:r>
          </a:p>
          <a:p>
            <a:pPr marL="342900" lvl="0" indent="-342900" algn="just">
              <a:spcAft>
                <a:spcPts val="800"/>
              </a:spcAft>
              <a:buFont typeface="Wingdings" panose="05000000000000000000" pitchFamily="2" charset="2"/>
              <a:buChar char=""/>
            </a:pPr>
            <a:r>
              <a:rPr lang="en-GB" sz="1100" dirty="0">
                <a:effectLst/>
                <a:latin typeface="Baskerville Old Face" panose="02020602080505020303" pitchFamily="18" charset="0"/>
                <a:ea typeface="Calibri" panose="020F0502020204030204" pitchFamily="34" charset="0"/>
                <a:cs typeface="Times New Roman" panose="02020603050405020304" pitchFamily="18" charset="0"/>
              </a:rPr>
              <a:t>When</a:t>
            </a:r>
            <a:r>
              <a:rPr lang="en-GB" sz="1100" baseline="0" dirty="0">
                <a:effectLst/>
                <a:latin typeface="Baskerville Old Face" panose="02020602080505020303" pitchFamily="18" charset="0"/>
                <a:ea typeface="Calibri" panose="020F0502020204030204" pitchFamily="34" charset="0"/>
                <a:cs typeface="Times New Roman" panose="02020603050405020304" pitchFamily="18" charset="0"/>
              </a:rPr>
              <a:t> the common good is been promoted, people are likely to attain their goals/aspirations more easily.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16</a:t>
            </a:fld>
            <a:endParaRPr lang="en-GB"/>
          </a:p>
        </p:txBody>
      </p:sp>
    </p:spTree>
    <p:extLst>
      <p:ext uri="{BB962C8B-B14F-4D97-AF65-F5344CB8AC3E}">
        <p14:creationId xmlns:p14="http://schemas.microsoft.com/office/powerpoint/2010/main" val="170523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17</a:t>
            </a:fld>
            <a:endParaRPr lang="en-GB"/>
          </a:p>
        </p:txBody>
      </p:sp>
    </p:spTree>
    <p:extLst>
      <p:ext uri="{BB962C8B-B14F-4D97-AF65-F5344CB8AC3E}">
        <p14:creationId xmlns:p14="http://schemas.microsoft.com/office/powerpoint/2010/main" val="329990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Baskerville Old Face" panose="02020602080505020303" pitchFamily="18" charset="0"/>
                <a:ea typeface="Calibri" panose="020F0502020204030204" pitchFamily="34" charset="0"/>
                <a:cs typeface="Times New Roman" panose="02020603050405020304" pitchFamily="18" charset="0"/>
              </a:rPr>
              <a:t>We shall now be sharing a series of case studies.  Teams will be asked to use the See-Judge-Act framework to examine each case study.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Baskerville Old Face" panose="02020602080505020303" pitchFamily="18" charset="0"/>
                <a:ea typeface="Calibri" panose="020F0502020204030204" pitchFamily="34" charset="0"/>
                <a:cs typeface="Times New Roman" panose="02020603050405020304" pitchFamily="18" charset="0"/>
              </a:rPr>
              <a:t>See: Observe and discuss the case study.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Baskerville Old Face" panose="02020602080505020303" pitchFamily="18" charset="0"/>
                <a:ea typeface="Calibri" panose="020F0502020204030204" pitchFamily="34" charset="0"/>
                <a:cs typeface="Times New Roman" panose="02020603050405020304" pitchFamily="18" charset="0"/>
              </a:rPr>
              <a:t>Judge: Evaluate it with respect to the specific principle.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Baskerville Old Face" panose="02020602080505020303" pitchFamily="18" charset="0"/>
                <a:ea typeface="Calibri" panose="020F0502020204030204" pitchFamily="34" charset="0"/>
                <a:cs typeface="Times New Roman" panose="02020603050405020304" pitchFamily="18" charset="0"/>
              </a:rPr>
              <a:t>Act: Offer suggestions on what should/ought to be done in the circumstances.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Baskerville Old Face" panose="020206020805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Baskerville Old Face" panose="02020602080505020303" pitchFamily="18" charset="0"/>
                <a:ea typeface="Calibri" panose="020F0502020204030204" pitchFamily="34" charset="0"/>
                <a:cs typeface="Times New Roman" panose="02020603050405020304" pitchFamily="18" charset="0"/>
              </a:rPr>
              <a:t>Then, each group shall make a presentation of the case study.</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18</a:t>
            </a:fld>
            <a:endParaRPr lang="en-GB"/>
          </a:p>
        </p:txBody>
      </p:sp>
    </p:spTree>
    <p:extLst>
      <p:ext uri="{BB962C8B-B14F-4D97-AF65-F5344CB8AC3E}">
        <p14:creationId xmlns:p14="http://schemas.microsoft.com/office/powerpoint/2010/main" val="204525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19</a:t>
            </a:fld>
            <a:endParaRPr lang="en-GB"/>
          </a:p>
        </p:txBody>
      </p:sp>
    </p:spTree>
    <p:extLst>
      <p:ext uri="{BB962C8B-B14F-4D97-AF65-F5344CB8AC3E}">
        <p14:creationId xmlns:p14="http://schemas.microsoft.com/office/powerpoint/2010/main" val="265273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tx1"/>
                </a:solidFill>
              </a:rPr>
              <a:t>Alternative exercise: Human Life: </a:t>
            </a:r>
          </a:p>
          <a:p>
            <a:endParaRPr lang="en-GB" b="1"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20</a:t>
            </a:fld>
            <a:endParaRPr lang="en-GB"/>
          </a:p>
        </p:txBody>
      </p:sp>
    </p:spTree>
    <p:extLst>
      <p:ext uri="{BB962C8B-B14F-4D97-AF65-F5344CB8AC3E}">
        <p14:creationId xmlns:p14="http://schemas.microsoft.com/office/powerpoint/2010/main" val="343673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761D2AA2-D818-4D39-83CD-B5BE27CC3777}" type="slidenum">
              <a:rPr lang="en-GB" smtClean="0"/>
              <a:t>3</a:t>
            </a:fld>
            <a:endParaRPr lang="en-GB"/>
          </a:p>
        </p:txBody>
      </p:sp>
    </p:spTree>
    <p:extLst>
      <p:ext uri="{BB962C8B-B14F-4D97-AF65-F5344CB8AC3E}">
        <p14:creationId xmlns:p14="http://schemas.microsoft.com/office/powerpoint/2010/main" val="320149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21</a:t>
            </a:fld>
            <a:endParaRPr lang="en-GB"/>
          </a:p>
        </p:txBody>
      </p:sp>
    </p:spTree>
    <p:extLst>
      <p:ext uri="{BB962C8B-B14F-4D97-AF65-F5344CB8AC3E}">
        <p14:creationId xmlns:p14="http://schemas.microsoft.com/office/powerpoint/2010/main" val="222060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22</a:t>
            </a:fld>
            <a:endParaRPr lang="en-GB"/>
          </a:p>
        </p:txBody>
      </p:sp>
    </p:spTree>
    <p:extLst>
      <p:ext uri="{BB962C8B-B14F-4D97-AF65-F5344CB8AC3E}">
        <p14:creationId xmlns:p14="http://schemas.microsoft.com/office/powerpoint/2010/main" val="262656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24</a:t>
            </a:fld>
            <a:endParaRPr lang="en-GB"/>
          </a:p>
        </p:txBody>
      </p:sp>
    </p:spTree>
    <p:extLst>
      <p:ext uri="{BB962C8B-B14F-4D97-AF65-F5344CB8AC3E}">
        <p14:creationId xmlns:p14="http://schemas.microsoft.com/office/powerpoint/2010/main" val="2201564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25</a:t>
            </a:fld>
            <a:endParaRPr lang="en-GB"/>
          </a:p>
        </p:txBody>
      </p:sp>
    </p:spTree>
    <p:extLst>
      <p:ext uri="{BB962C8B-B14F-4D97-AF65-F5344CB8AC3E}">
        <p14:creationId xmlns:p14="http://schemas.microsoft.com/office/powerpoint/2010/main" val="79737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26</a:t>
            </a:fld>
            <a:endParaRPr lang="en-GB"/>
          </a:p>
        </p:txBody>
      </p:sp>
    </p:spTree>
    <p:extLst>
      <p:ext uri="{BB962C8B-B14F-4D97-AF65-F5344CB8AC3E}">
        <p14:creationId xmlns:p14="http://schemas.microsoft.com/office/powerpoint/2010/main" val="1024599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Exercise: A worker based on the little disagreement she had with her employer you learn that she is not being granted the same medical benefits and holiday allowances that are typically given to employees in her position. She is afraid to speak up in fear of potentially being fired but truly needs these monies for her up keep and family needs. </a:t>
            </a:r>
            <a:r>
              <a:rPr lang="en-GB" sz="1200" b="1" kern="1200" dirty="0">
                <a:solidFill>
                  <a:schemeClr val="tx1"/>
                </a:solidFill>
                <a:effectLst/>
                <a:latin typeface="+mn-lt"/>
                <a:ea typeface="+mn-ea"/>
                <a:cs typeface="+mn-cs"/>
              </a:rPr>
              <a:t>Being one of the managers of the company, what steps will you take to mediate in this case?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27</a:t>
            </a:fld>
            <a:endParaRPr lang="en-GB"/>
          </a:p>
        </p:txBody>
      </p:sp>
    </p:spTree>
    <p:extLst>
      <p:ext uri="{BB962C8B-B14F-4D97-AF65-F5344CB8AC3E}">
        <p14:creationId xmlns:p14="http://schemas.microsoft.com/office/powerpoint/2010/main" val="2566923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28</a:t>
            </a:fld>
            <a:endParaRPr lang="en-GB"/>
          </a:p>
        </p:txBody>
      </p:sp>
    </p:spTree>
    <p:extLst>
      <p:ext uri="{BB962C8B-B14F-4D97-AF65-F5344CB8AC3E}">
        <p14:creationId xmlns:p14="http://schemas.microsoft.com/office/powerpoint/2010/main" val="306975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To raise our consciousness to </a:t>
            </a:r>
            <a:r>
              <a:rPr lang="en-GB" baseline="0" dirty="0">
                <a:latin typeface="Baskerville Old Face" panose="02020602080505020303" pitchFamily="18" charset="0"/>
                <a:ea typeface="Calibri" panose="020F0502020204030204" pitchFamily="34" charset="0"/>
                <a:cs typeface="Times New Roman" panose="02020603050405020304" pitchFamily="18" charset="0"/>
              </a:rPr>
              <a:t>areas where these principles are needed, where ignored, when and where they should be implemented</a:t>
            </a: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To help us identify more with the wounded, </a:t>
            </a:r>
            <a:r>
              <a:rPr lang="en-US" dirty="0">
                <a:latin typeface="Baskerville Old Face" panose="02020602080505020303" pitchFamily="18" charset="0"/>
                <a:ea typeface="Calibri" panose="020F0502020204030204" pitchFamily="34" charset="0"/>
                <a:cs typeface="Times New Roman" panose="02020603050405020304" pitchFamily="18" charset="0"/>
              </a:rPr>
              <a:t>disenfranchised, the less fortunate and the vulnerable</a:t>
            </a:r>
            <a:r>
              <a:rPr lang="en-GB" dirty="0">
                <a:latin typeface="Baskerville Old Face" panose="02020602080505020303" pitchFamily="18" charset="0"/>
                <a:ea typeface="Calibri" panose="020F0502020204030204" pitchFamily="34" charset="0"/>
                <a:cs typeface="Times New Roman" panose="02020603050405020304" pitchFamily="18" charset="0"/>
              </a:rPr>
              <a:t>.</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To help us make correct choices, informed decisions and ultimately lead us to be “principled” people in the area of social justice.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To enable us to contribute to the building of a more just</a:t>
            </a:r>
            <a:r>
              <a:rPr lang="en-GB" baseline="0" dirty="0">
                <a:latin typeface="Baskerville Old Face" panose="02020602080505020303" pitchFamily="18" charset="0"/>
                <a:ea typeface="Calibri" panose="020F0502020204030204" pitchFamily="34" charset="0"/>
                <a:cs typeface="Times New Roman" panose="02020603050405020304" pitchFamily="18" charset="0"/>
              </a:rPr>
              <a:t> and egalitarian society, in fairness and equity-home-workplace</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dirty="0">
                <a:latin typeface="Baskerville Old Face" panose="02020602080505020303" pitchFamily="18" charset="0"/>
                <a:ea typeface="Calibri" panose="020F0502020204030204" pitchFamily="34" charset="0"/>
                <a:cs typeface="Times New Roman" panose="02020603050405020304" pitchFamily="18" charset="0"/>
              </a:rPr>
              <a:t>To make us be aware of our responsibilities related to the building, organizing, and functioning of our Church-Agencies,</a:t>
            </a:r>
            <a:r>
              <a:rPr lang="en-GB" baseline="0" dirty="0">
                <a:latin typeface="Baskerville Old Face" panose="02020602080505020303" pitchFamily="18" charset="0"/>
                <a:ea typeface="Calibri" panose="020F0502020204030204" pitchFamily="34" charset="0"/>
                <a:cs typeface="Times New Roman" panose="02020603050405020304" pitchFamily="18" charset="0"/>
              </a:rPr>
              <a:t> Work demands-Civil </a:t>
            </a:r>
            <a:r>
              <a:rPr lang="en-GB" dirty="0">
                <a:latin typeface="Baskerville Old Face" panose="02020602080505020303" pitchFamily="18" charset="0"/>
                <a:ea typeface="Calibri" panose="020F0502020204030204" pitchFamily="34" charset="0"/>
                <a:cs typeface="Times New Roman" panose="02020603050405020304" pitchFamily="18" charset="0"/>
              </a:rPr>
              <a:t>society: political, economic, and administrative and reconstruction of the social order and indeed anywhere we find ourselves.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dirty="0">
                <a:latin typeface="Baskerville Old Face" panose="02020602080505020303" pitchFamily="18" charset="0"/>
                <a:ea typeface="Calibri" panose="020F0502020204030204" pitchFamily="34" charset="0"/>
                <a:cs typeface="Times New Roman" panose="02020603050405020304" pitchFamily="18" charset="0"/>
              </a:rPr>
              <a:t>To increase our respect for one another and develop a proper understanding of human life and dignity.</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b="1" dirty="0">
                <a:latin typeface="Baskerville Old Face" panose="02020602080505020303" pitchFamily="18" charset="0"/>
                <a:ea typeface="Calibri" panose="020F0502020204030204" pitchFamily="34" charset="0"/>
                <a:cs typeface="Times New Roman" panose="02020603050405020304" pitchFamily="18" charset="0"/>
              </a:rPr>
              <a:t>T</a:t>
            </a:r>
            <a:r>
              <a:rPr lang="en-US" dirty="0">
                <a:latin typeface="Baskerville Old Face" panose="02020602080505020303" pitchFamily="18" charset="0"/>
                <a:ea typeface="Calibri" panose="020F0502020204030204" pitchFamily="34" charset="0"/>
                <a:cs typeface="Times New Roman" panose="02020603050405020304" pitchFamily="18" charset="0"/>
              </a:rPr>
              <a:t>o challenge us to</a:t>
            </a:r>
            <a:r>
              <a:rPr lang="en-US" baseline="0" dirty="0">
                <a:latin typeface="Baskerville Old Face" panose="02020602080505020303" pitchFamily="18" charset="0"/>
                <a:ea typeface="Calibri" panose="020F0502020204030204" pitchFamily="34" charset="0"/>
                <a:cs typeface="Times New Roman" panose="02020603050405020304" pitchFamily="18" charset="0"/>
              </a:rPr>
              <a:t> be living examples to others.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4</a:t>
            </a:fld>
            <a:endParaRPr lang="en-GB"/>
          </a:p>
        </p:txBody>
      </p:sp>
    </p:spTree>
    <p:extLst>
      <p:ext uri="{BB962C8B-B14F-4D97-AF65-F5344CB8AC3E}">
        <p14:creationId xmlns:p14="http://schemas.microsoft.com/office/powerpoint/2010/main" val="70441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fontAlgn="auto">
              <a:spcBef>
                <a:spcPts val="675"/>
              </a:spcBef>
              <a:spcAft>
                <a:spcPts val="750"/>
              </a:spcAft>
              <a:buFont typeface="Wingdings" panose="05000000000000000000" pitchFamily="2" charset="2"/>
              <a:buNone/>
            </a:pPr>
            <a:endPar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endParaRPr>
          </a:p>
          <a:p>
            <a:pPr marL="0" lvl="0" indent="0" algn="just" fontAlgn="auto">
              <a:spcBef>
                <a:spcPts val="675"/>
              </a:spcBef>
              <a:spcAft>
                <a:spcPts val="750"/>
              </a:spcAft>
              <a:buFont typeface="Wingdings" panose="05000000000000000000" pitchFamily="2" charset="2"/>
              <a:buNone/>
            </a:pPr>
            <a:endParaRPr lang="en-GB" sz="11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1D2AA2-D818-4D39-83CD-B5BE27CC3777}" type="slidenum">
              <a:rPr lang="en-GB" smtClean="0"/>
              <a:t>5</a:t>
            </a:fld>
            <a:endParaRPr lang="en-GB"/>
          </a:p>
        </p:txBody>
      </p:sp>
    </p:spTree>
    <p:extLst>
      <p:ext uri="{BB962C8B-B14F-4D97-AF65-F5344CB8AC3E}">
        <p14:creationId xmlns:p14="http://schemas.microsoft.com/office/powerpoint/2010/main" val="117373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6</a:t>
            </a:fld>
            <a:endParaRPr lang="en-GB"/>
          </a:p>
        </p:txBody>
      </p:sp>
    </p:spTree>
    <p:extLst>
      <p:ext uri="{BB962C8B-B14F-4D97-AF65-F5344CB8AC3E}">
        <p14:creationId xmlns:p14="http://schemas.microsoft.com/office/powerpoint/2010/main" val="153142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800"/>
              </a:spcAft>
              <a:buFont typeface="Wingdings" panose="05000000000000000000" pitchFamily="2" charset="2"/>
              <a:buNone/>
            </a:pP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A</a:t>
            </a:r>
            <a:r>
              <a:rPr lang="en-US" sz="1200" baseline="0" dirty="0">
                <a:effectLst/>
                <a:latin typeface="Baskerville Old Face" panose="02020602080505020303" pitchFamily="18" charset="0"/>
                <a:ea typeface="Calibri" panose="020F0502020204030204" pitchFamily="34" charset="0"/>
                <a:cs typeface="Times New Roman" panose="02020603050405020304" pitchFamily="18" charset="0"/>
              </a:rPr>
              <a:t> mad person eating on the heap of garbage ,those without shelter, sleeping under the bridge, character assassination, lies against one another,</a:t>
            </a:r>
          </a:p>
          <a:p>
            <a:pPr marL="342900" lvl="0" indent="-342900" algn="just">
              <a:spcAft>
                <a:spcPts val="800"/>
              </a:spcAft>
              <a:buFont typeface="Wingdings" panose="05000000000000000000" pitchFamily="2" charset="2"/>
              <a:buChar char=""/>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That the dignity of the human person is the foundation of a moral vision for society</a:t>
            </a:r>
            <a:r>
              <a:rPr lang="en-US" sz="1200" baseline="0" dirty="0">
                <a:effectLst/>
                <a:latin typeface="Baskerville Old Face" panose="02020602080505020303" pitchFamily="18" charset="0"/>
                <a:ea typeface="Calibri" panose="020F0502020204030204" pitchFamily="34" charset="0"/>
                <a:cs typeface="Times New Roman" panose="02020603050405020304" pitchFamily="18" charset="0"/>
              </a:rPr>
              <a:t> and every violation cries out in vengeance to God as well as an offense against the creator. To this we say, the dignity of human person has a transcendent value. The human person is radically oriented towards the creator and in relation to everyone.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This belief is the foundation of all the principles of our social teaching.</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That the measure of every institution is whether it threatens or enhances the life and dignity of the human person.</a:t>
            </a: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effectLst/>
                <a:latin typeface="Baskerville Old Face" panose="02020602080505020303" pitchFamily="18" charset="0"/>
                <a:ea typeface="Calibri" panose="020F0502020204030204" pitchFamily="34" charset="0"/>
                <a:cs typeface="Times New Roman" panose="02020603050405020304" pitchFamily="18" charset="0"/>
              </a:rPr>
              <a:t>The human person derives His Dignity directly from God (Every human being, regardless).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Human dignity emerges neither from what people accomplish or own.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7</a:t>
            </a:fld>
            <a:endParaRPr lang="en-GB"/>
          </a:p>
        </p:txBody>
      </p:sp>
    </p:spTree>
    <p:extLst>
      <p:ext uri="{BB962C8B-B14F-4D97-AF65-F5344CB8AC3E}">
        <p14:creationId xmlns:p14="http://schemas.microsoft.com/office/powerpoint/2010/main" val="80078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800"/>
              </a:spcAft>
              <a:buFont typeface="Wingdings" panose="05000000000000000000" pitchFamily="2" charset="2"/>
              <a:buNone/>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Procurement</a:t>
            </a:r>
            <a:r>
              <a:rPr lang="en-GB" sz="1200" baseline="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 of Abortion, Euthanasia come to mind. No one is permitted to ask for this act of killing, either for himself, or for another person entrusted to his or her care, nor the dying person either implicitly or explicitly, nor can any authority permit such an action.</a:t>
            </a:r>
          </a:p>
          <a:p>
            <a:pPr marL="342900" marR="0" lvl="0" indent="-34290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Cruel acts like Kidnapping, (prostitution, human trafficking, indecency) hostage taking; terrorism; torture; violence; direct sterilisation are against human dignity.</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We must avoid the </a:t>
            </a:r>
            <a:r>
              <a:rPr lang="en-GB" sz="1200" i="1"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cult of the body</a:t>
            </a: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 and every kind of excess</a:t>
            </a: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Also to be avoided are the use of drugs, food, alcohol, tobacco and medicine (CCC no. 474).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The transplant of organs is morally acceptable with the consent of the donor and without excessive risks to him or her.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GB" sz="1200" dirty="0">
                <a:solidFill>
                  <a:srgbClr val="151515"/>
                </a:solidFill>
                <a:effectLst/>
                <a:latin typeface="Baskerville Old Face" panose="02020602080505020303" pitchFamily="18" charset="0"/>
                <a:ea typeface="Times New Roman" panose="02020603050405020304" pitchFamily="18" charset="0"/>
                <a:cs typeface="Arial" panose="020B0604020202020204" pitchFamily="34" charset="0"/>
              </a:rPr>
              <a:t>Their cremation is permitted provided that it does not demonstrate a denial of faith in the resurrection of the body (CCC no. 479).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8</a:t>
            </a:fld>
            <a:endParaRPr lang="en-GB"/>
          </a:p>
        </p:txBody>
      </p:sp>
    </p:spTree>
    <p:extLst>
      <p:ext uri="{BB962C8B-B14F-4D97-AF65-F5344CB8AC3E}">
        <p14:creationId xmlns:p14="http://schemas.microsoft.com/office/powerpoint/2010/main" val="189378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fontAlgn="auto">
              <a:spcBef>
                <a:spcPts val="675"/>
              </a:spcBef>
              <a:spcAft>
                <a:spcPts val="750"/>
              </a:spcAft>
              <a:buFont typeface="Wingdings" panose="05000000000000000000" pitchFamily="2" charset="2"/>
              <a:buNone/>
            </a:pP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How do you feel when</a:t>
            </a: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escorts of politicians push you off the road? </a:t>
            </a: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An experience at</a:t>
            </a: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the Airport, when the president is travelling or landing, how do you feel? </a:t>
            </a:r>
          </a:p>
          <a:p>
            <a:pPr marL="342900" lvl="0" indent="-342900" algn="just" fontAlgn="auto">
              <a:spcBef>
                <a:spcPts val="675"/>
              </a:spcBef>
              <a:spcAft>
                <a:spcPts val="750"/>
              </a:spcAft>
              <a:buFont typeface="Wingdings" panose="05000000000000000000" pitchFamily="2" charset="2"/>
              <a:buChar char=""/>
            </a:pP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At the bank on the queue, some persons who came after you are giving special attention leaving you here unattended to</a:t>
            </a: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Principle</a:t>
            </a: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of Human Equality asks the question why are there no school where both children of the rich and poor attend together </a:t>
            </a:r>
          </a:p>
          <a:p>
            <a:pPr marL="342900" lvl="0" indent="-342900" algn="just" fontAlgn="auto">
              <a:spcBef>
                <a:spcPts val="675"/>
              </a:spcBef>
              <a:spcAft>
                <a:spcPts val="750"/>
              </a:spcAft>
              <a:buFont typeface="Wingdings" panose="05000000000000000000" pitchFamily="2" charset="2"/>
              <a:buChar char=""/>
            </a:pP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Why are there some hospitals meant for the rich and others for the poor, </a:t>
            </a:r>
          </a:p>
          <a:p>
            <a:pPr marL="342900" lvl="0" indent="-342900" algn="just" fontAlgn="auto">
              <a:spcBef>
                <a:spcPts val="675"/>
              </a:spcBef>
              <a:spcAft>
                <a:spcPts val="750"/>
              </a:spcAft>
              <a:buFont typeface="Wingdings" panose="05000000000000000000" pitchFamily="2" charset="2"/>
              <a:buChar char=""/>
            </a:pP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Why cant we have equal opportunities for everyone irrespective of race, education, religion, ethnicity </a:t>
            </a:r>
            <a:r>
              <a:rPr lang="en-GB" baseline="0" dirty="0" err="1">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etc</a:t>
            </a:r>
            <a:endPar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baseline="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 also challenges how we are treated based on our class, personality, while others are not recognised. </a:t>
            </a:r>
          </a:p>
          <a:p>
            <a:pPr marL="342900" lvl="0" indent="-342900" algn="just" fontAlgn="auto">
              <a:spcBef>
                <a:spcPts val="675"/>
              </a:spcBef>
              <a:spcAft>
                <a:spcPts val="750"/>
              </a:spcAft>
              <a:buFont typeface="Wingdings" panose="05000000000000000000" pitchFamily="2" charset="2"/>
              <a:buChar char=""/>
            </a:pPr>
            <a:r>
              <a:rPr lang="en-GB"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It abhors any form of discrimination or prejudice as unjust.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444444"/>
                </a:solidFill>
                <a:latin typeface="Baskerville Old Face" panose="02020602080505020303" pitchFamily="18" charset="0"/>
                <a:ea typeface="Times New Roman" panose="02020603050405020304" pitchFamily="18" charset="0"/>
                <a:cs typeface="Arial" panose="020B0604020202020204" pitchFamily="34" charset="0"/>
              </a:rPr>
              <a:t>Equality as the foundation of freedom, justice and peace in the world.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444444"/>
                </a:solidFill>
                <a:latin typeface="Baskerville Old Face" panose="02020602080505020303" pitchFamily="18" charset="0"/>
                <a:ea typeface="Times New Roman" panose="02020603050405020304" pitchFamily="18" charset="0"/>
                <a:cs typeface="Arial" panose="020B0604020202020204" pitchFamily="34" charset="0"/>
              </a:rPr>
              <a:t>Article 1 of the Universal Declaration of Human Rights proclaiming that all human beings are born free and equal in dignity and rights</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444444"/>
                </a:solidFill>
                <a:latin typeface="Baskerville Old Face" panose="02020602080505020303" pitchFamily="18" charset="0"/>
                <a:ea typeface="Times New Roman" panose="02020603050405020304" pitchFamily="18" charset="0"/>
                <a:cs typeface="Arial" panose="020B0604020202020204" pitchFamily="34" charset="0"/>
              </a:rPr>
              <a:t>Challenges States to ensure non-discrimination, race, ethnicity, sex, disability, health status, religious belief, career status etc.</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444444"/>
                </a:solidFill>
                <a:latin typeface="Baskerville Old Face" panose="02020602080505020303" pitchFamily="18" charset="0"/>
                <a:ea typeface="Times New Roman" panose="02020603050405020304" pitchFamily="18" charset="0"/>
                <a:cs typeface="Arial" panose="020B0604020202020204" pitchFamily="34" charset="0"/>
              </a:rPr>
              <a:t>That discrimination harms human capabilities, denials of freedom which hinder human development.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lvl="0" indent="-342900" algn="just" fontAlgn="auto">
              <a:spcBef>
                <a:spcPts val="675"/>
              </a:spcBef>
              <a:spcAft>
                <a:spcPts val="750"/>
              </a:spcAft>
              <a:buFont typeface="Wingdings" panose="05000000000000000000" pitchFamily="2" charset="2"/>
              <a:buChar char=""/>
            </a:pPr>
            <a:r>
              <a:rPr lang="en-GB" dirty="0">
                <a:solidFill>
                  <a:srgbClr val="444444"/>
                </a:solidFill>
                <a:latin typeface="Baskerville Old Face" panose="02020602080505020303" pitchFamily="18" charset="0"/>
                <a:ea typeface="Times New Roman" panose="02020603050405020304" pitchFamily="18" charset="0"/>
                <a:cs typeface="Arial" panose="020B0604020202020204" pitchFamily="34" charset="0"/>
              </a:rPr>
              <a:t>It encourages and enable the disadvantaged to realise their full potential, and contribute to their full participation in economic, social, political, cultural and civil life. </a:t>
            </a: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1D2AA2-D818-4D39-83CD-B5BE27CC3777}" type="slidenum">
              <a:rPr lang="en-GB" smtClean="0"/>
              <a:t>9</a:t>
            </a:fld>
            <a:endParaRPr lang="en-GB"/>
          </a:p>
        </p:txBody>
      </p:sp>
    </p:spTree>
    <p:extLst>
      <p:ext uri="{BB962C8B-B14F-4D97-AF65-F5344CB8AC3E}">
        <p14:creationId xmlns:p14="http://schemas.microsoft.com/office/powerpoint/2010/main" val="163906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fontAlgn="auto">
              <a:spcBef>
                <a:spcPts val="675"/>
              </a:spcBef>
              <a:spcAft>
                <a:spcPts val="750"/>
              </a:spcAft>
              <a:buFont typeface="Wingdings" panose="05000000000000000000" pitchFamily="2" charset="2"/>
              <a:buNone/>
            </a:pP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75"/>
              </a:spcBef>
              <a:spcAft>
                <a:spcPts val="750"/>
              </a:spcAft>
              <a:buClrTx/>
              <a:buSzTx/>
              <a:buFont typeface="Wingdings" panose="05000000000000000000" pitchFamily="2" charset="2"/>
              <a:buChar char=""/>
              <a:tabLst/>
              <a:defRPr/>
            </a:pPr>
            <a:r>
              <a:rPr lang="en-GB" sz="12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Our attention is first directed to those living on the margins of society. Those</a:t>
            </a: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 living on less than a dollar per day, the needy, homeless, those without health care, those without hope for a better future, those without decent housing. This is just an aspect. </a:t>
            </a:r>
          </a:p>
          <a:p>
            <a:pPr marL="342900" marR="0" lvl="0" indent="-342900" algn="just" defTabSz="914400" rtl="0" eaLnBrk="1" fontAlgn="auto" latinLnBrk="0" hangingPunct="1">
              <a:lnSpc>
                <a:spcPct val="100000"/>
              </a:lnSpc>
              <a:spcBef>
                <a:spcPts val="675"/>
              </a:spcBef>
              <a:spcAft>
                <a:spcPts val="750"/>
              </a:spcAft>
              <a:buClrTx/>
              <a:buSzTx/>
              <a:buFont typeface="Wingdings" panose="05000000000000000000" pitchFamily="2" charset="2"/>
              <a:buChar char=""/>
              <a:tabLst/>
              <a:defRPr/>
            </a:pP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This one involves all of us directly, in many ramifications. Other layers of poverty are our unmet desire/aspirations/self actualising needs, esteem needs, acceptance needs, safety needs, self-transcendence needs? </a:t>
            </a:r>
          </a:p>
          <a:p>
            <a:pPr marL="342900" lvl="0" indent="-342900" algn="just" fontAlgn="auto">
              <a:spcBef>
                <a:spcPts val="675"/>
              </a:spcBef>
              <a:spcAft>
                <a:spcPts val="750"/>
              </a:spcAft>
              <a:buFont typeface="Wingdings" panose="05000000000000000000" pitchFamily="2" charset="2"/>
              <a:buChar char=""/>
            </a:pP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We are all poor in one way or the other. We have poverty of the mind, character, poverty of knowledge, poverty of Christians virtues, love, kindness, forgiveness, truth, peace, poverty of communion life, transparency-accountability, etc. </a:t>
            </a:r>
          </a:p>
          <a:p>
            <a:pPr marL="342900" lvl="0" indent="-342900" algn="just" fontAlgn="auto">
              <a:spcBef>
                <a:spcPts val="675"/>
              </a:spcBef>
              <a:spcAft>
                <a:spcPts val="750"/>
              </a:spcAft>
              <a:buFont typeface="Wingdings" panose="05000000000000000000" pitchFamily="2" charset="2"/>
              <a:buChar char=""/>
            </a:pPr>
            <a:r>
              <a:rPr lang="en-GB" sz="1200" baseline="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We are all vulnerable in one way or the other. Mt 19:21. What must I do to inherit the kingdom of God…..</a:t>
            </a:r>
          </a:p>
          <a:p>
            <a:pPr marL="0" lvl="0" indent="0" algn="just" fontAlgn="auto">
              <a:spcBef>
                <a:spcPts val="675"/>
              </a:spcBef>
              <a:spcAft>
                <a:spcPts val="750"/>
              </a:spcAft>
              <a:buFont typeface="Wingdings" panose="05000000000000000000" pitchFamily="2" charset="2"/>
              <a:buNone/>
            </a:pPr>
            <a:endParaRPr lang="en-GB" sz="1100" dirty="0">
              <a:effectLst/>
              <a:latin typeface="Wingdings" panose="05000000000000000000" pitchFamily="2" charset="2"/>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1D2AA2-D818-4D39-83CD-B5BE27CC3777}" type="slidenum">
              <a:rPr lang="en-GB" smtClean="0"/>
              <a:t>10</a:t>
            </a:fld>
            <a:endParaRPr lang="en-GB"/>
          </a:p>
        </p:txBody>
      </p:sp>
    </p:spTree>
    <p:extLst>
      <p:ext uri="{BB962C8B-B14F-4D97-AF65-F5344CB8AC3E}">
        <p14:creationId xmlns:p14="http://schemas.microsoft.com/office/powerpoint/2010/main" val="254311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B81F-9599-45D0-9E81-099335DF1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4AE236-1E8D-4175-A747-2F9754EA14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455C8F-29CE-42F4-895B-2D8F4D2D10F5}"/>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5" name="Footer Placeholder 4">
            <a:extLst>
              <a:ext uri="{FF2B5EF4-FFF2-40B4-BE49-F238E27FC236}">
                <a16:creationId xmlns:a16="http://schemas.microsoft.com/office/drawing/2014/main" id="{7C89E588-5BA3-4C8D-A233-DCB00380A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875E5-41FF-44AE-9929-9F040140842A}"/>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376001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09B1-9E79-4F22-994F-5859B07A8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774800-8FA4-4107-A5C1-7A4BB334F0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3A8CD-1292-4A1E-BD53-CFB544CE2932}"/>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5" name="Footer Placeholder 4">
            <a:extLst>
              <a:ext uri="{FF2B5EF4-FFF2-40B4-BE49-F238E27FC236}">
                <a16:creationId xmlns:a16="http://schemas.microsoft.com/office/drawing/2014/main" id="{72A17DBF-98A2-41B0-9127-AD2FBFE6C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BAC4BE-8D31-410A-98CF-981BD0783174}"/>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314371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71EFA-E32B-410F-B140-B2BA7B4889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A845D0-2336-47B9-AC58-9790C489CC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38E79-AB2B-4DDD-9A39-2201CC749821}"/>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5" name="Footer Placeholder 4">
            <a:extLst>
              <a:ext uri="{FF2B5EF4-FFF2-40B4-BE49-F238E27FC236}">
                <a16:creationId xmlns:a16="http://schemas.microsoft.com/office/drawing/2014/main" id="{911DCEDA-3C4B-4345-8A7D-2F83F1290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AC4420-6816-4A21-BE01-8456080D3787}"/>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81786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7818-63D4-48FA-A4D5-D5295F1772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B7DA9D-201A-4BFA-93CD-F531B547F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E6A18-649E-4E8C-BECE-03D55F7650A1}"/>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5" name="Footer Placeholder 4">
            <a:extLst>
              <a:ext uri="{FF2B5EF4-FFF2-40B4-BE49-F238E27FC236}">
                <a16:creationId xmlns:a16="http://schemas.microsoft.com/office/drawing/2014/main" id="{0362F014-3C57-4B20-9928-81BCDD5D4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4D68DD-ABA7-4A58-A592-B491EDD54AB1}"/>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321850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ED81-50EE-4790-87F1-DA8442667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F49063-BE8E-4D33-917D-230DDB704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AE270-867C-4D0D-A2A3-ACE09FB32AFC}"/>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5" name="Footer Placeholder 4">
            <a:extLst>
              <a:ext uri="{FF2B5EF4-FFF2-40B4-BE49-F238E27FC236}">
                <a16:creationId xmlns:a16="http://schemas.microsoft.com/office/drawing/2014/main" id="{B15940F9-33D6-4D80-87DD-F3F1EB0FD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050BF-3C18-4E64-B8BF-04E8A395064D}"/>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23278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031F-2244-4CF2-9EF1-20EE5C4EBC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FE4550-D384-446D-BE27-0E38489D19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301740-778A-4011-9B0B-5F4656BE3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651460-9B3A-4A76-80CC-2038D63E425C}"/>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6" name="Footer Placeholder 5">
            <a:extLst>
              <a:ext uri="{FF2B5EF4-FFF2-40B4-BE49-F238E27FC236}">
                <a16:creationId xmlns:a16="http://schemas.microsoft.com/office/drawing/2014/main" id="{6ACB32DF-6B6F-47B0-8CF1-29AB5F8E34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36FD30-08C6-4B42-A85D-13111DBEE960}"/>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280346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ABD3-1807-450F-B385-E72E4894DA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0716CD-2CEA-4A53-9BD8-1525F37D9A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AFAEFC-57FE-4C30-A02E-FC0BDEDB08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CE2A20-580A-427E-A84A-814FB61E9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D402D-3521-41F3-AF57-FA5902D93F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1715CB-BFB9-4324-B0FE-12162C763D35}"/>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8" name="Footer Placeholder 7">
            <a:extLst>
              <a:ext uri="{FF2B5EF4-FFF2-40B4-BE49-F238E27FC236}">
                <a16:creationId xmlns:a16="http://schemas.microsoft.com/office/drawing/2014/main" id="{FF1FFE67-899B-42A5-8E05-ED2E1098F0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1C1CC7-56B1-4AD2-BB84-7BF6B2475A56}"/>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101716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2722-7C98-411A-B726-4051BB0984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76A6D0-55C3-40B5-AF67-E11C368FEC75}"/>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4" name="Footer Placeholder 3">
            <a:extLst>
              <a:ext uri="{FF2B5EF4-FFF2-40B4-BE49-F238E27FC236}">
                <a16:creationId xmlns:a16="http://schemas.microsoft.com/office/drawing/2014/main" id="{D1C013EB-CA16-407C-8B93-94891D7DC1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15AC8-F1F1-49FD-900C-D09ACE2EE73A}"/>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269151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8D1A1-F152-493F-A261-AC49D9965BEC}"/>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3" name="Footer Placeholder 2">
            <a:extLst>
              <a:ext uri="{FF2B5EF4-FFF2-40B4-BE49-F238E27FC236}">
                <a16:creationId xmlns:a16="http://schemas.microsoft.com/office/drawing/2014/main" id="{D3E44902-CC0E-4A79-A174-4F5948E95B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9E630C-C06B-43A2-BB0E-EFE774C4C80F}"/>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92606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0249-56EA-47F8-B061-B683D46B1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35ED-F37A-4CC4-8F72-0BC5EE083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BBE01D-8C42-42D1-B40F-EBDA54612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D30E8-53DB-46B4-889F-00814280B2D1}"/>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6" name="Footer Placeholder 5">
            <a:extLst>
              <a:ext uri="{FF2B5EF4-FFF2-40B4-BE49-F238E27FC236}">
                <a16:creationId xmlns:a16="http://schemas.microsoft.com/office/drawing/2014/main" id="{30BA6FDF-7569-45AF-A075-13E032A6AF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E0F9A8-C36A-4DC6-BFB8-A4763337E5C1}"/>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3734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8753-B4E0-42AF-9C21-A3908FA6C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F66C46-D7E7-49A2-B67A-C710F9EC5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3F66BF-6C1F-46EE-8E66-288F14B41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6683E-61F4-4B1C-A2B3-EDCED3A48B97}"/>
              </a:ext>
            </a:extLst>
          </p:cNvPr>
          <p:cNvSpPr>
            <a:spLocks noGrp="1"/>
          </p:cNvSpPr>
          <p:nvPr>
            <p:ph type="dt" sz="half" idx="10"/>
          </p:nvPr>
        </p:nvSpPr>
        <p:spPr/>
        <p:txBody>
          <a:bodyPr/>
          <a:lstStyle/>
          <a:p>
            <a:fld id="{F53E3909-3BD1-43E2-8E8C-F29F86FC85C1}" type="datetimeFigureOut">
              <a:rPr lang="en-GB" smtClean="0"/>
              <a:t>12/01/2022</a:t>
            </a:fld>
            <a:endParaRPr lang="en-GB"/>
          </a:p>
        </p:txBody>
      </p:sp>
      <p:sp>
        <p:nvSpPr>
          <p:cNvPr id="6" name="Footer Placeholder 5">
            <a:extLst>
              <a:ext uri="{FF2B5EF4-FFF2-40B4-BE49-F238E27FC236}">
                <a16:creationId xmlns:a16="http://schemas.microsoft.com/office/drawing/2014/main" id="{3E55067B-BB62-47E3-85F9-0E27CB3B55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127EB-28B3-431D-8DBC-666F8F0F7DFE}"/>
              </a:ext>
            </a:extLst>
          </p:cNvPr>
          <p:cNvSpPr>
            <a:spLocks noGrp="1"/>
          </p:cNvSpPr>
          <p:nvPr>
            <p:ph type="sldNum" sz="quarter" idx="12"/>
          </p:nvPr>
        </p:nvSpPr>
        <p:spPr/>
        <p:txBody>
          <a:bodyPr/>
          <a:lstStyle/>
          <a:p>
            <a:fld id="{BADE7C5F-A38E-4303-B1B1-E9F31D1577DC}" type="slidenum">
              <a:rPr lang="en-GB" smtClean="0"/>
              <a:t>‹#›</a:t>
            </a:fld>
            <a:endParaRPr lang="en-GB"/>
          </a:p>
        </p:txBody>
      </p:sp>
    </p:spTree>
    <p:extLst>
      <p:ext uri="{BB962C8B-B14F-4D97-AF65-F5344CB8AC3E}">
        <p14:creationId xmlns:p14="http://schemas.microsoft.com/office/powerpoint/2010/main" val="200906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55AEC1-E9B8-4C3C-A1B1-CCCF4ADD0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8B2366-D3CC-47E6-BD1C-F35673E87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01CF9-D354-4D0C-AFFD-97B806A73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E3909-3BD1-43E2-8E8C-F29F86FC85C1}" type="datetimeFigureOut">
              <a:rPr lang="en-GB" smtClean="0"/>
              <a:t>12/01/2022</a:t>
            </a:fld>
            <a:endParaRPr lang="en-GB"/>
          </a:p>
        </p:txBody>
      </p:sp>
      <p:sp>
        <p:nvSpPr>
          <p:cNvPr id="5" name="Footer Placeholder 4">
            <a:extLst>
              <a:ext uri="{FF2B5EF4-FFF2-40B4-BE49-F238E27FC236}">
                <a16:creationId xmlns:a16="http://schemas.microsoft.com/office/drawing/2014/main" id="{507087F1-3CB5-43B3-A2A7-83933875F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CEACD0-570D-4D89-A90A-D667814D1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E7C5F-A38E-4303-B1B1-E9F31D1577DC}" type="slidenum">
              <a:rPr lang="en-GB" smtClean="0"/>
              <a:t>‹#›</a:t>
            </a:fld>
            <a:endParaRPr lang="en-GB"/>
          </a:p>
        </p:txBody>
      </p:sp>
    </p:spTree>
    <p:extLst>
      <p:ext uri="{BB962C8B-B14F-4D97-AF65-F5344CB8AC3E}">
        <p14:creationId xmlns:p14="http://schemas.microsoft.com/office/powerpoint/2010/main" val="63105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1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1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3.svg"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2032"/>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F23E595-9EFC-4DDC-920F-770C0E30CB33}"/>
              </a:ext>
            </a:extLst>
          </p:cNvPr>
          <p:cNvSpPr txBox="1">
            <a:spLocks/>
          </p:cNvSpPr>
          <p:nvPr/>
        </p:nvSpPr>
        <p:spPr>
          <a:xfrm>
            <a:off x="457199" y="1311440"/>
            <a:ext cx="11064241" cy="31960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chemeClr val="accent4"/>
                </a:solidFill>
                <a:latin typeface="Arial Black" panose="020B0A04020102020204" pitchFamily="34" charset="0"/>
                <a:ea typeface="Calibri" panose="020F0502020204030204" pitchFamily="34" charset="0"/>
                <a:cs typeface="Times New Roman" panose="02020603050405020304" pitchFamily="18" charset="0"/>
              </a:rPr>
              <a:t>Fundamentals/ Principles </a:t>
            </a:r>
          </a:p>
          <a:p>
            <a:pPr algn="ctr"/>
            <a:r>
              <a:rPr lang="en-GB" sz="3400" dirty="0">
                <a:solidFill>
                  <a:srgbClr val="FFFFFF"/>
                </a:solidFill>
                <a:latin typeface="Arial Black" panose="020B0A04020102020204" pitchFamily="34" charset="0"/>
                <a:ea typeface="Calibri" panose="020F0502020204030204" pitchFamily="34" charset="0"/>
                <a:cs typeface="Times New Roman" panose="02020603050405020304" pitchFamily="18" charset="0"/>
              </a:rPr>
              <a:t>of Catholic Social Teaching (CST)</a:t>
            </a:r>
            <a:br>
              <a:rPr lang="en-GB" sz="3400" dirty="0">
                <a:solidFill>
                  <a:srgbClr val="FFFFFF"/>
                </a:solidFill>
                <a:latin typeface="Arial Black" panose="020B0A04020102020204" pitchFamily="34" charset="0"/>
                <a:ea typeface="Calibri" panose="020F0502020204030204" pitchFamily="34" charset="0"/>
                <a:cs typeface="Times New Roman" panose="02020603050405020304" pitchFamily="18" charset="0"/>
              </a:rPr>
            </a:br>
            <a:endParaRPr lang="en-GB" sz="3400" dirty="0">
              <a:solidFill>
                <a:srgbClr val="FFFFFF"/>
              </a:solidFill>
              <a:latin typeface="Arial Black" panose="020B0A04020102020204" pitchFamily="34" charset="0"/>
            </a:endParaRPr>
          </a:p>
        </p:txBody>
      </p:sp>
      <p:sp>
        <p:nvSpPr>
          <p:cNvPr id="6" name="Subtitle 2">
            <a:extLst>
              <a:ext uri="{FF2B5EF4-FFF2-40B4-BE49-F238E27FC236}">
                <a16:creationId xmlns:a16="http://schemas.microsoft.com/office/drawing/2014/main" id="{486B8D96-3F6F-43A1-859D-E5BC00E8FA85}"/>
              </a:ext>
            </a:extLst>
          </p:cNvPr>
          <p:cNvSpPr txBox="1">
            <a:spLocks/>
          </p:cNvSpPr>
          <p:nvPr/>
        </p:nvSpPr>
        <p:spPr>
          <a:xfrm>
            <a:off x="3777431" y="4507453"/>
            <a:ext cx="463714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800"/>
              </a:spcAft>
              <a:buNone/>
            </a:pPr>
            <a:r>
              <a:rPr lang="en-GB" b="1" dirty="0">
                <a:solidFill>
                  <a:schemeClr val="accent4"/>
                </a:solidFill>
                <a:ea typeface="Calibri" panose="020F0502020204030204" pitchFamily="34" charset="0"/>
                <a:cs typeface="Times New Roman" panose="02020603050405020304" pitchFamily="18" charset="0"/>
              </a:rPr>
              <a:t>Facilitators</a:t>
            </a:r>
            <a:r>
              <a:rPr lang="en-GB" dirty="0">
                <a:solidFill>
                  <a:schemeClr val="accent4"/>
                </a:solidFill>
                <a:ea typeface="Calibri" panose="020F0502020204030204" pitchFamily="34" charset="0"/>
                <a:cs typeface="Times New Roman" panose="02020603050405020304" pitchFamily="18" charset="0"/>
              </a:rPr>
              <a:t>:</a:t>
            </a:r>
          </a:p>
          <a:p>
            <a:pPr algn="ctr">
              <a:spcAft>
                <a:spcPts val="800"/>
              </a:spcAft>
            </a:pPr>
            <a:r>
              <a:rPr lang="en-GB" dirty="0">
                <a:solidFill>
                  <a:srgbClr val="FFFFFF"/>
                </a:solidFill>
                <a:ea typeface="Calibri" panose="020F0502020204030204" pitchFamily="34" charset="0"/>
                <a:cs typeface="Times New Roman" panose="02020603050405020304" pitchFamily="18" charset="0"/>
              </a:rPr>
              <a:t>Rev Fr. </a:t>
            </a:r>
            <a:r>
              <a:rPr lang="en-GB" dirty="0" err="1">
                <a:solidFill>
                  <a:srgbClr val="FFFFFF"/>
                </a:solidFill>
                <a:ea typeface="Calibri" panose="020F0502020204030204" pitchFamily="34" charset="0"/>
                <a:cs typeface="Times New Roman" panose="02020603050405020304" pitchFamily="18" charset="0"/>
              </a:rPr>
              <a:t>Uche</a:t>
            </a:r>
            <a:r>
              <a:rPr lang="en-GB" dirty="0">
                <a:solidFill>
                  <a:srgbClr val="FFFFFF"/>
                </a:solidFill>
                <a:ea typeface="Calibri" panose="020F0502020204030204" pitchFamily="34" charset="0"/>
                <a:cs typeface="Times New Roman" panose="02020603050405020304" pitchFamily="18" charset="0"/>
              </a:rPr>
              <a:t> OBODOECHINA</a:t>
            </a:r>
          </a:p>
          <a:p>
            <a:pPr>
              <a:spcAft>
                <a:spcPts val="800"/>
              </a:spcAft>
            </a:pPr>
            <a:r>
              <a:rPr lang="en-GB" dirty="0">
                <a:solidFill>
                  <a:srgbClr val="FFFFFF"/>
                </a:solidFill>
                <a:ea typeface="Calibri" panose="020F0502020204030204" pitchFamily="34" charset="0"/>
                <a:cs typeface="Times New Roman" panose="02020603050405020304" pitchFamily="18" charset="0"/>
              </a:rPr>
              <a:t>Rev Fr. Isaac DUGU</a:t>
            </a:r>
          </a:p>
          <a:p>
            <a:pPr algn="ctr"/>
            <a:endParaRPr lang="en-GB" dirty="0">
              <a:solidFill>
                <a:srgbClr val="FFFFFF"/>
              </a:solidFill>
            </a:endParaRPr>
          </a:p>
        </p:txBody>
      </p:sp>
    </p:spTree>
    <p:extLst>
      <p:ext uri="{BB962C8B-B14F-4D97-AF65-F5344CB8AC3E}">
        <p14:creationId xmlns:p14="http://schemas.microsoft.com/office/powerpoint/2010/main" val="33575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AD524C4F-AF74-4071-A15C-788787D2DA33}"/>
              </a:ext>
            </a:extLst>
          </p:cNvPr>
          <p:cNvSpPr>
            <a:spLocks noGrp="1"/>
          </p:cNvSpPr>
          <p:nvPr>
            <p:ph type="title"/>
          </p:nvPr>
        </p:nvSpPr>
        <p:spPr>
          <a:xfrm>
            <a:off x="5614876" y="483816"/>
            <a:ext cx="5457205" cy="1454051"/>
          </a:xfrm>
        </p:spPr>
        <p:txBody>
          <a:bodyPr>
            <a:normAutofit fontScale="90000"/>
          </a:bodyPr>
          <a:lstStyle/>
          <a:p>
            <a:pPr algn="ctr"/>
            <a:r>
              <a:rPr lang="en-US" sz="3100" dirty="0">
                <a:solidFill>
                  <a:srgbClr val="000000"/>
                </a:solidFill>
                <a:latin typeface="Arial Black" panose="020B0A04020102020204" pitchFamily="34" charset="0"/>
              </a:rPr>
              <a:t>Preferential Option For The Poor And Vulnerable</a:t>
            </a:r>
            <a:br>
              <a:rPr lang="en-US" sz="3100" dirty="0">
                <a:solidFill>
                  <a:srgbClr val="000000"/>
                </a:solidFill>
                <a:latin typeface="Arial Black" panose="020B0A04020102020204" pitchFamily="34" charset="0"/>
              </a:rPr>
            </a:br>
            <a:endParaRPr lang="en-GB" sz="3100" dirty="0">
              <a:solidFill>
                <a:srgbClr val="000000"/>
              </a:solidFill>
              <a:latin typeface="Arial Black" panose="020B0A04020102020204" pitchFamily="34" charset="0"/>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84191AAE-F572-45BA-AFD8-5E18B901D4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2608" y="1328526"/>
            <a:ext cx="4173127" cy="4200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536E8E-7223-458C-913C-02A24C8B61D7}"/>
              </a:ext>
            </a:extLst>
          </p:cNvPr>
          <p:cNvSpPr>
            <a:spLocks noGrp="1"/>
          </p:cNvSpPr>
          <p:nvPr>
            <p:ph idx="1"/>
          </p:nvPr>
        </p:nvSpPr>
        <p:spPr>
          <a:xfrm>
            <a:off x="5462679" y="1937868"/>
            <a:ext cx="6436713" cy="4436316"/>
          </a:xfrm>
        </p:spPr>
        <p:txBody>
          <a:bodyPr anchor="ctr">
            <a:normAutofit lnSpcReduction="10000"/>
          </a:bodyPr>
          <a:lstStyle/>
          <a:p>
            <a:r>
              <a:rPr lang="en-US" sz="2000" dirty="0">
                <a:solidFill>
                  <a:srgbClr val="000000"/>
                </a:solidFill>
              </a:rPr>
              <a:t>This principle refers to Church’s special love for the poor and vulnerable.</a:t>
            </a:r>
          </a:p>
          <a:p>
            <a:pPr lvl="0"/>
            <a:r>
              <a:rPr lang="en-GB" sz="200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Performing the works of mercy, we are paying a debt of justice (CSDC 184). </a:t>
            </a:r>
            <a:endParaRPr lang="en-US" sz="2000" dirty="0">
              <a:solidFill>
                <a:srgbClr val="000000"/>
              </a:solidFill>
            </a:endParaRPr>
          </a:p>
          <a:p>
            <a:r>
              <a:rPr lang="en-US" sz="2000" dirty="0">
                <a:solidFill>
                  <a:srgbClr val="000000"/>
                </a:solidFill>
              </a:rPr>
              <a:t>This includes all who are marginalized, unborn children, persons with disabilities, the elderly and terminally ill, the powerless, and victims of injustice and oppression.</a:t>
            </a:r>
          </a:p>
          <a:p>
            <a:r>
              <a:rPr lang="en-US" sz="2000" dirty="0">
                <a:solidFill>
                  <a:srgbClr val="000000"/>
                </a:solidFill>
              </a:rPr>
              <a:t>The poor and vulnerable are equal in rights and in dignity to everyone else. </a:t>
            </a:r>
          </a:p>
          <a:p>
            <a:r>
              <a:rPr lang="en-US" sz="2000" dirty="0">
                <a:solidFill>
                  <a:srgbClr val="000000"/>
                </a:solidFill>
              </a:rPr>
              <a:t>In performing works of mercy towards the poor, we simply return to the poor what is theirs. </a:t>
            </a:r>
          </a:p>
          <a:p>
            <a:r>
              <a:rPr lang="en-US" sz="2000" dirty="0">
                <a:solidFill>
                  <a:srgbClr val="000000"/>
                </a:solidFill>
              </a:rPr>
              <a:t>Every person’s needs are important, but special consideration should be given to how the decisions we make impact on the lives of the most vulnerable. </a:t>
            </a:r>
          </a:p>
          <a:p>
            <a:endParaRPr lang="en-GB" sz="2000" dirty="0">
              <a:solidFill>
                <a:srgbClr val="000000"/>
              </a:solidFill>
            </a:endParaRPr>
          </a:p>
        </p:txBody>
      </p:sp>
    </p:spTree>
    <p:extLst>
      <p:ext uri="{BB962C8B-B14F-4D97-AF65-F5344CB8AC3E}">
        <p14:creationId xmlns:p14="http://schemas.microsoft.com/office/powerpoint/2010/main" val="42421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493539-FC53-4603-B3A8-E45689CB4103}"/>
              </a:ext>
            </a:extLst>
          </p:cNvPr>
          <p:cNvSpPr>
            <a:spLocks noGrp="1"/>
          </p:cNvSpPr>
          <p:nvPr>
            <p:ph type="title"/>
          </p:nvPr>
        </p:nvSpPr>
        <p:spPr>
          <a:xfrm>
            <a:off x="630936" y="640080"/>
            <a:ext cx="4818888" cy="1481328"/>
          </a:xfrm>
        </p:spPr>
        <p:txBody>
          <a:bodyPr anchor="b">
            <a:normAutofit/>
          </a:bodyPr>
          <a:lstStyle/>
          <a:p>
            <a:r>
              <a:rPr lang="en-GB" sz="5000" dirty="0">
                <a:latin typeface="Arial Black" panose="020B0A04020102020204" pitchFamily="34" charset="0"/>
              </a:rPr>
              <a:t>The Principle of Solidarity</a:t>
            </a:r>
          </a:p>
        </p:txBody>
      </p:sp>
      <p:sp>
        <p:nvSpPr>
          <p:cNvPr id="71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56A8628-DE11-4C62-85E2-40EF012B5B62}"/>
              </a:ext>
            </a:extLst>
          </p:cNvPr>
          <p:cNvSpPr>
            <a:spLocks noGrp="1"/>
          </p:cNvSpPr>
          <p:nvPr>
            <p:ph idx="1"/>
          </p:nvPr>
        </p:nvSpPr>
        <p:spPr>
          <a:xfrm>
            <a:off x="300789" y="2660904"/>
            <a:ext cx="5967664" cy="3557016"/>
          </a:xfrm>
        </p:spPr>
        <p:txBody>
          <a:bodyPr anchor="t">
            <a:normAutofit fontScale="92500" lnSpcReduction="20000"/>
          </a:bodyPr>
          <a:lstStyle/>
          <a:p>
            <a:pPr lvl="0" fontAlgn="auto">
              <a:spcBef>
                <a:spcPts val="675"/>
              </a:spcBef>
              <a:spcAft>
                <a:spcPts val="750"/>
              </a:spcAft>
            </a:pPr>
            <a:r>
              <a:rPr lang="en-GB" sz="2000" dirty="0">
                <a:ea typeface="Calibri" panose="020F0502020204030204" pitchFamily="34" charset="0"/>
                <a:cs typeface="Times New Roman" panose="02020603050405020304" pitchFamily="18" charset="0"/>
              </a:rPr>
              <a:t>That the good of one is the good of all. </a:t>
            </a:r>
          </a:p>
          <a:p>
            <a:pPr>
              <a:spcBef>
                <a:spcPts val="675"/>
              </a:spcBef>
              <a:spcAft>
                <a:spcPts val="750"/>
              </a:spcAft>
            </a:pPr>
            <a:r>
              <a:rPr lang="en-GB" sz="2000" dirty="0">
                <a:ea typeface="Calibri" panose="020F0502020204030204" pitchFamily="34" charset="0"/>
                <a:cs typeface="Times New Roman" panose="02020603050405020304" pitchFamily="18" charset="0"/>
              </a:rPr>
              <a:t>Solidarity is opposed to individualism. </a:t>
            </a:r>
            <a:r>
              <a:rPr lang="en-GB" sz="2000" dirty="0">
                <a:ea typeface="Times New Roman" panose="02020603050405020304" pitchFamily="18" charset="0"/>
                <a:cs typeface="Arial" panose="020B0604020202020204" pitchFamily="34" charset="0"/>
              </a:rPr>
              <a:t>We are our brothers’ and sisters’ keepers. </a:t>
            </a:r>
            <a:endParaRPr lang="en-GB" sz="2000" dirty="0"/>
          </a:p>
          <a:p>
            <a:pPr>
              <a:spcBef>
                <a:spcPts val="675"/>
              </a:spcBef>
              <a:spcAft>
                <a:spcPts val="750"/>
              </a:spcAft>
            </a:pPr>
            <a:r>
              <a:rPr lang="en-GB" sz="2000" dirty="0">
                <a:ea typeface="Times New Roman" panose="02020603050405020304" pitchFamily="18" charset="0"/>
                <a:cs typeface="Arial" panose="020B0604020202020204" pitchFamily="34" charset="0"/>
              </a:rPr>
              <a:t>Solidarity means learning to love our neighbours, regardless of</a:t>
            </a:r>
            <a:r>
              <a:rPr lang="en-US" sz="2000" dirty="0"/>
              <a:t> ethnic, religious and ideological differences</a:t>
            </a:r>
            <a:r>
              <a:rPr lang="en-GB" sz="2000" dirty="0">
                <a:ea typeface="Times New Roman" panose="02020603050405020304" pitchFamily="18" charset="0"/>
                <a:cs typeface="Arial" panose="020B0604020202020204" pitchFamily="34" charset="0"/>
              </a:rPr>
              <a:t>. </a:t>
            </a:r>
            <a:endParaRPr lang="en-GB" sz="2000" dirty="0">
              <a:ea typeface="Calibri" panose="020F0502020204030204" pitchFamily="34" charset="0"/>
              <a:cs typeface="Times New Roman" panose="02020603050405020304" pitchFamily="18" charset="0"/>
            </a:endParaRPr>
          </a:p>
          <a:p>
            <a:pPr lvl="0" fontAlgn="auto">
              <a:spcBef>
                <a:spcPts val="675"/>
              </a:spcBef>
              <a:spcAft>
                <a:spcPts val="750"/>
              </a:spcAft>
            </a:pPr>
            <a:r>
              <a:rPr lang="en-GB" sz="2000" dirty="0">
                <a:ea typeface="Calibri" panose="020F0502020204030204" pitchFamily="34" charset="0"/>
                <a:cs typeface="Times New Roman" panose="02020603050405020304" pitchFamily="18" charset="0"/>
              </a:rPr>
              <a:t>Solidarity also involves striving to change the socio-economic, legal and political structures that feed inequalities between people and groups. </a:t>
            </a:r>
          </a:p>
          <a:p>
            <a:pPr lvl="0" fontAlgn="auto">
              <a:spcBef>
                <a:spcPts val="675"/>
              </a:spcBef>
              <a:spcAft>
                <a:spcPts val="750"/>
              </a:spcAft>
            </a:pPr>
            <a:r>
              <a:rPr lang="en-GB" sz="2000" dirty="0">
                <a:ea typeface="Calibri" panose="020F0502020204030204" pitchFamily="34" charset="0"/>
                <a:cs typeface="Times New Roman" panose="02020603050405020304" pitchFamily="18" charset="0"/>
              </a:rPr>
              <a:t>Solidarity means offering a helping hand to support, empathise, and identify with others in challenging moments and also in joyous moments. </a:t>
            </a:r>
          </a:p>
        </p:txBody>
      </p:sp>
      <p:pic>
        <p:nvPicPr>
          <p:cNvPr id="7170" name="Picture 2">
            <a:extLst>
              <a:ext uri="{FF2B5EF4-FFF2-40B4-BE49-F238E27FC236}">
                <a16:creationId xmlns:a16="http://schemas.microsoft.com/office/drawing/2014/main" id="{A2365F81-6677-457E-8C9A-AFEAA943CF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4030" y="1104498"/>
            <a:ext cx="5053986" cy="505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A5A74ED-A9D6-460B-BA27-5B0E7D2BE9E3}"/>
              </a:ext>
            </a:extLst>
          </p:cNvPr>
          <p:cNvSpPr>
            <a:spLocks noGrp="1"/>
          </p:cNvSpPr>
          <p:nvPr>
            <p:ph type="title"/>
          </p:nvPr>
        </p:nvSpPr>
        <p:spPr>
          <a:xfrm>
            <a:off x="5482529" y="170602"/>
            <a:ext cx="6488892" cy="1454051"/>
          </a:xfrm>
        </p:spPr>
        <p:txBody>
          <a:bodyPr>
            <a:normAutofit/>
          </a:bodyPr>
          <a:lstStyle/>
          <a:p>
            <a:r>
              <a:rPr lang="en-GB" dirty="0">
                <a:solidFill>
                  <a:srgbClr val="000000"/>
                </a:solidFill>
                <a:latin typeface="Arial Black" panose="020B0A04020102020204" pitchFamily="34" charset="0"/>
              </a:rPr>
              <a:t>The Principle Of Subsidiarity</a:t>
            </a:r>
          </a:p>
        </p:txBody>
      </p:sp>
      <p:sp>
        <p:nvSpPr>
          <p:cNvPr id="13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a:extLst>
              <a:ext uri="{FF2B5EF4-FFF2-40B4-BE49-F238E27FC236}">
                <a16:creationId xmlns:a16="http://schemas.microsoft.com/office/drawing/2014/main" id="{638D802D-70CB-4073-B071-A4FD1CD0DC73}"/>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r="4455" b="-3"/>
          <a:stretch/>
        </p:blipFill>
        <p:spPr bwMode="auto">
          <a:xfrm>
            <a:off x="-96232" y="8971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B757140-DB8A-442B-AC46-8021C180038C}"/>
              </a:ext>
            </a:extLst>
          </p:cNvPr>
          <p:cNvSpPr>
            <a:spLocks noGrp="1"/>
          </p:cNvSpPr>
          <p:nvPr>
            <p:ph idx="1"/>
          </p:nvPr>
        </p:nvSpPr>
        <p:spPr>
          <a:xfrm>
            <a:off x="5614876" y="1609355"/>
            <a:ext cx="5991726" cy="4351514"/>
          </a:xfrm>
        </p:spPr>
        <p:txBody>
          <a:bodyPr anchor="ctr">
            <a:normAutofit/>
          </a:bodyPr>
          <a:lstStyle/>
          <a:p>
            <a:pPr lvl="0" fontAlgn="auto">
              <a:spcBef>
                <a:spcPts val="675"/>
              </a:spcBef>
              <a:spcAft>
                <a:spcPts val="750"/>
              </a:spcAft>
            </a:pPr>
            <a:r>
              <a:rPr lang="en-GB" sz="2000" dirty="0">
                <a:solidFill>
                  <a:srgbClr val="000000"/>
                </a:solidFill>
              </a:rPr>
              <a:t>This principle holds that </a:t>
            </a:r>
            <a:r>
              <a:rPr lang="en-US" sz="2000" dirty="0">
                <a:solidFill>
                  <a:srgbClr val="000000"/>
                </a:solidFill>
              </a:rPr>
              <a:t>those in authority should perform only those functions which cannot be performed by those at a lower level. </a:t>
            </a:r>
          </a:p>
          <a:p>
            <a:pPr>
              <a:spcBef>
                <a:spcPts val="675"/>
              </a:spcBef>
              <a:spcAft>
                <a:spcPts val="750"/>
              </a:spcAft>
            </a:pPr>
            <a:r>
              <a:rPr lang="en-GB" sz="2000" dirty="0">
                <a:solidFill>
                  <a:srgbClr val="000000"/>
                </a:solidFill>
                <a:ea typeface="Calibri" panose="020F0502020204030204" pitchFamily="34" charset="0"/>
                <a:cs typeface="Times New Roman" panose="02020603050405020304" pitchFamily="18" charset="0"/>
              </a:rPr>
              <a:t>Citizens should play an active part in determining the political and social reality of their community. </a:t>
            </a:r>
          </a:p>
          <a:p>
            <a:pPr>
              <a:spcBef>
                <a:spcPts val="675"/>
              </a:spcBef>
              <a:spcAft>
                <a:spcPts val="750"/>
              </a:spcAft>
            </a:pPr>
            <a:r>
              <a:rPr lang="en-GB" sz="2000" dirty="0">
                <a:solidFill>
                  <a:srgbClr val="000000"/>
                </a:solidFill>
              </a:rPr>
              <a:t>Do not take over and do it for the other: thereby creating learned helplessness or overdependence. </a:t>
            </a:r>
          </a:p>
          <a:p>
            <a:pPr>
              <a:spcBef>
                <a:spcPts val="675"/>
              </a:spcBef>
              <a:spcAft>
                <a:spcPts val="750"/>
              </a:spcAft>
            </a:pPr>
            <a:r>
              <a:rPr lang="en-GB" sz="2000" dirty="0">
                <a:solidFill>
                  <a:srgbClr val="000000"/>
                </a:solidFill>
              </a:rPr>
              <a:t>Do not stand back and watch the other struggle to the point of frustration and feelings of hopelessness. </a:t>
            </a:r>
          </a:p>
          <a:p>
            <a:pPr lvl="0" fontAlgn="auto">
              <a:spcBef>
                <a:spcPts val="675"/>
              </a:spcBef>
              <a:spcAft>
                <a:spcPts val="750"/>
              </a:spcAft>
            </a:pPr>
            <a:r>
              <a:rPr lang="en-GB" sz="2000" dirty="0">
                <a:solidFill>
                  <a:srgbClr val="000000"/>
                </a:solidFill>
                <a:ea typeface="Calibri" panose="020F0502020204030204" pitchFamily="34" charset="0"/>
                <a:cs typeface="Times New Roman" panose="02020603050405020304" pitchFamily="18" charset="0"/>
              </a:rPr>
              <a:t>Subsidiarity encourages decentralization, private initiative, and safeguarding of rights. </a:t>
            </a:r>
            <a:endParaRPr lang="en-GB" sz="2000" dirty="0">
              <a:solidFill>
                <a:srgbClr val="000000"/>
              </a:solidFill>
            </a:endParaRPr>
          </a:p>
        </p:txBody>
      </p:sp>
    </p:spTree>
    <p:extLst>
      <p:ext uri="{BB962C8B-B14F-4D97-AF65-F5344CB8AC3E}">
        <p14:creationId xmlns:p14="http://schemas.microsoft.com/office/powerpoint/2010/main" val="207843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75" y="465138"/>
            <a:ext cx="10515600" cy="714375"/>
          </a:xfrm>
        </p:spPr>
        <p:txBody>
          <a:bodyPr>
            <a:normAutofit/>
          </a:bodyPr>
          <a:lstStyle/>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p:txBody>
      </p:sp>
      <p:sp>
        <p:nvSpPr>
          <p:cNvPr id="4" name="AutoShape 2" descr="Image result for logos for steward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logos for steward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65138"/>
            <a:ext cx="10106024" cy="1642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775" y="2539656"/>
            <a:ext cx="10910357" cy="2862322"/>
          </a:xfrm>
          <a:prstGeom prst="rect">
            <a:avLst/>
          </a:prstGeom>
        </p:spPr>
        <p:txBody>
          <a:bodyPr wrap="square">
            <a:spAutoFit/>
          </a:bodyPr>
          <a:lstStyle/>
          <a:p>
            <a:pPr>
              <a:buFont typeface="Courier New" panose="02070309020205020404" pitchFamily="49" charset="0"/>
              <a:buChar char="o"/>
            </a:pPr>
            <a:r>
              <a:rPr lang="en-GB" dirty="0"/>
              <a:t>God created the world and found it very good (Gen 1:31).</a:t>
            </a:r>
          </a:p>
          <a:p>
            <a:pPr>
              <a:buFont typeface="Courier New" panose="02070309020205020404" pitchFamily="49" charset="0"/>
              <a:buChar char="o"/>
            </a:pPr>
            <a:r>
              <a:rPr lang="en-GB" dirty="0"/>
              <a:t>We are called to be co creators of the goodness of God by our talents and opportunities we have. </a:t>
            </a:r>
          </a:p>
          <a:p>
            <a:pPr>
              <a:buFont typeface="Courier New" panose="02070309020205020404" pitchFamily="49" charset="0"/>
              <a:buChar char="o"/>
            </a:pPr>
            <a:r>
              <a:rPr lang="en-GB" dirty="0"/>
              <a:t>Human beings are stewards to make it fruitful, multiply, subdue, and fill the earth (Gen 1: 28-30). </a:t>
            </a:r>
          </a:p>
          <a:p>
            <a:pPr>
              <a:buFont typeface="Courier New" panose="02070309020205020404" pitchFamily="49" charset="0"/>
              <a:buChar char="o"/>
            </a:pPr>
            <a:r>
              <a:rPr lang="en-GB" dirty="0"/>
              <a:t>Anything that is inimical or destructive to this beauty and goodness is to be circumvented.</a:t>
            </a:r>
          </a:p>
          <a:p>
            <a:pPr>
              <a:buFont typeface="Courier New" panose="02070309020205020404" pitchFamily="49" charset="0"/>
              <a:buChar char="o"/>
            </a:pPr>
            <a:r>
              <a:rPr lang="en-GB" dirty="0"/>
              <a:t>Anything that enhances human life is to be promoted. </a:t>
            </a:r>
          </a:p>
          <a:p>
            <a:endParaRPr lang="en-GB" dirty="0"/>
          </a:p>
          <a:p>
            <a:pPr>
              <a:buFont typeface="Courier New" panose="02070309020205020404" pitchFamily="49" charset="0"/>
              <a:buChar char="o"/>
            </a:pPr>
            <a:r>
              <a:rPr lang="en-GB" dirty="0"/>
              <a:t>Human being are called as Stewards to make careful and responsible decisions with the resources entrusted to them.</a:t>
            </a:r>
          </a:p>
          <a:p>
            <a:pPr>
              <a:buFont typeface="Courier New" panose="02070309020205020404" pitchFamily="49" charset="0"/>
              <a:buChar char="o"/>
            </a:pPr>
            <a:r>
              <a:rPr lang="en-GB" dirty="0"/>
              <a:t>We are called to protect people and the planet such that future generations can inherit a world better than the one we met.</a:t>
            </a:r>
          </a:p>
        </p:txBody>
      </p:sp>
    </p:spTree>
    <p:extLst>
      <p:ext uri="{BB962C8B-B14F-4D97-AF65-F5344CB8AC3E}">
        <p14:creationId xmlns:p14="http://schemas.microsoft.com/office/powerpoint/2010/main" val="9529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991E30-4FC0-4099-8A18-DE437C0B3ADD}"/>
              </a:ext>
            </a:extLst>
          </p:cNvPr>
          <p:cNvSpPr>
            <a:spLocks noGrp="1"/>
          </p:cNvSpPr>
          <p:nvPr>
            <p:ph type="title"/>
          </p:nvPr>
        </p:nvSpPr>
        <p:spPr>
          <a:xfrm>
            <a:off x="5614876" y="466071"/>
            <a:ext cx="5261106" cy="1454051"/>
          </a:xfrm>
        </p:spPr>
        <p:txBody>
          <a:bodyPr>
            <a:normAutofit fontScale="90000"/>
          </a:bodyPr>
          <a:lstStyle/>
          <a:p>
            <a:pPr algn="ctr"/>
            <a:r>
              <a:rPr lang="en-GB" sz="3400" dirty="0">
                <a:solidFill>
                  <a:srgbClr val="000000"/>
                </a:solidFill>
                <a:latin typeface="Arial Black" panose="020B0A04020102020204" pitchFamily="34" charset="0"/>
              </a:rPr>
              <a:t>The Principle of Association</a:t>
            </a:r>
            <a:br>
              <a:rPr lang="en-GB" sz="3400" dirty="0">
                <a:solidFill>
                  <a:srgbClr val="000000"/>
                </a:solidFill>
                <a:latin typeface="Arial Black" panose="020B0A04020102020204" pitchFamily="34" charset="0"/>
              </a:rPr>
            </a:br>
            <a:endParaRPr lang="en-GB" sz="3400" dirty="0">
              <a:solidFill>
                <a:srgbClr val="000000"/>
              </a:solidFill>
              <a:latin typeface="Arial Black" panose="020B0A04020102020204" pitchFamily="34" charset="0"/>
            </a:endParaRPr>
          </a:p>
        </p:txBody>
      </p:sp>
      <p:sp>
        <p:nvSpPr>
          <p:cNvPr id="7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a:extLst>
              <a:ext uri="{FF2B5EF4-FFF2-40B4-BE49-F238E27FC236}">
                <a16:creationId xmlns:a16="http://schemas.microsoft.com/office/drawing/2014/main" id="{8D7028C9-1765-4957-B3E6-9015509375B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553" r="2909" b="5"/>
          <a:stretch/>
        </p:blipFill>
        <p:spPr bwMode="auto">
          <a:xfrm>
            <a:off x="158416" y="1203854"/>
            <a:ext cx="4325380" cy="4527180"/>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274575C-BEC7-425B-B152-E44B306E8D5D}"/>
              </a:ext>
            </a:extLst>
          </p:cNvPr>
          <p:cNvSpPr>
            <a:spLocks noGrp="1"/>
          </p:cNvSpPr>
          <p:nvPr>
            <p:ph idx="1"/>
          </p:nvPr>
        </p:nvSpPr>
        <p:spPr>
          <a:xfrm>
            <a:off x="5765721" y="1804738"/>
            <a:ext cx="5784594" cy="4424676"/>
          </a:xfrm>
        </p:spPr>
        <p:txBody>
          <a:bodyPr anchor="ctr">
            <a:normAutofit/>
          </a:bodyPr>
          <a:lstStyle/>
          <a:p>
            <a:pPr lvl="0">
              <a:spcAft>
                <a:spcPts val="800"/>
              </a:spcAft>
            </a:pPr>
            <a:r>
              <a:rPr lang="en-GB" sz="2000" dirty="0">
                <a:solidFill>
                  <a:srgbClr val="000000"/>
                </a:solidFill>
                <a:ea typeface="Times New Roman" panose="02020603050405020304" pitchFamily="18" charset="0"/>
                <a:cs typeface="Arial" panose="020B0604020202020204" pitchFamily="34" charset="0"/>
              </a:rPr>
              <a:t>The human person is social by nature. </a:t>
            </a:r>
            <a:endParaRPr lang="en-GB" sz="2000" dirty="0">
              <a:solidFill>
                <a:srgbClr val="000000"/>
              </a:solidFill>
              <a:ea typeface="Calibri" panose="020F0502020204030204" pitchFamily="34" charset="0"/>
              <a:cs typeface="Times New Roman" panose="02020603050405020304" pitchFamily="18" charset="0"/>
            </a:endParaRPr>
          </a:p>
          <a:p>
            <a:pPr lvl="0">
              <a:spcAft>
                <a:spcPts val="800"/>
              </a:spcAft>
            </a:pPr>
            <a:r>
              <a:rPr lang="en-GB" sz="2000" dirty="0">
                <a:solidFill>
                  <a:srgbClr val="000000"/>
                </a:solidFill>
                <a:ea typeface="Times New Roman" panose="02020603050405020304" pitchFamily="18" charset="0"/>
                <a:cs typeface="Arial" panose="020B0604020202020204" pitchFamily="34" charset="0"/>
              </a:rPr>
              <a:t>Human beings thrive not as isolated individuals but as part of a rich tapestry of relationships.</a:t>
            </a:r>
            <a:endParaRPr lang="en-GB" sz="2000" dirty="0">
              <a:solidFill>
                <a:srgbClr val="000000"/>
              </a:solidFill>
              <a:ea typeface="Calibri" panose="020F0502020204030204" pitchFamily="34" charset="0"/>
              <a:cs typeface="Times New Roman" panose="02020603050405020304" pitchFamily="18" charset="0"/>
            </a:endParaRPr>
          </a:p>
          <a:p>
            <a:pPr>
              <a:spcAft>
                <a:spcPts val="800"/>
              </a:spcAft>
            </a:pPr>
            <a:r>
              <a:rPr lang="en-GB" sz="2000" dirty="0">
                <a:solidFill>
                  <a:srgbClr val="000000"/>
                </a:solidFill>
                <a:ea typeface="Calibri" panose="020F0502020204030204" pitchFamily="34" charset="0"/>
                <a:cs typeface="Times New Roman" panose="02020603050405020304" pitchFamily="18" charset="0"/>
              </a:rPr>
              <a:t>Associations may be based on gender, age, ethnicity, profession, religion, organisation, interest, etc.</a:t>
            </a:r>
          </a:p>
          <a:p>
            <a:pPr lvl="0">
              <a:spcAft>
                <a:spcPts val="800"/>
              </a:spcAft>
            </a:pPr>
            <a:r>
              <a:rPr lang="en-GB" sz="2000" dirty="0">
                <a:solidFill>
                  <a:srgbClr val="000000"/>
                </a:solidFill>
                <a:ea typeface="Calibri" panose="020F0502020204030204" pitchFamily="34" charset="0"/>
                <a:cs typeface="Times New Roman" panose="02020603050405020304" pitchFamily="18" charset="0"/>
              </a:rPr>
              <a:t>Association is important to advance the good of members. For example, economic empowerment, credit mobilisation, welfare activities, Unions</a:t>
            </a:r>
            <a:r>
              <a:rPr lang="en-GB" sz="2000">
                <a:solidFill>
                  <a:srgbClr val="000000"/>
                </a:solidFill>
                <a:ea typeface="Calibri" panose="020F0502020204030204" pitchFamily="34" charset="0"/>
                <a:cs typeface="Times New Roman" panose="02020603050405020304" pitchFamily="18" charset="0"/>
              </a:rPr>
              <a:t>, CSN </a:t>
            </a:r>
            <a:r>
              <a:rPr lang="en-GB" sz="2000" dirty="0">
                <a:solidFill>
                  <a:srgbClr val="000000"/>
                </a:solidFill>
                <a:ea typeface="Calibri" panose="020F0502020204030204" pitchFamily="34" charset="0"/>
                <a:cs typeface="Times New Roman" panose="02020603050405020304" pitchFamily="18" charset="0"/>
              </a:rPr>
              <a:t>Lay Staff Meeting.</a:t>
            </a:r>
          </a:p>
        </p:txBody>
      </p:sp>
    </p:spTree>
    <p:extLst>
      <p:ext uri="{BB962C8B-B14F-4D97-AF65-F5344CB8AC3E}">
        <p14:creationId xmlns:p14="http://schemas.microsoft.com/office/powerpoint/2010/main" val="334788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BB7169B8-2507-43F4-A148-FA791CD9C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4EDCCE5-0C0C-4F75-B915-36042C4A1D92}"/>
              </a:ext>
            </a:extLst>
          </p:cNvPr>
          <p:cNvSpPr>
            <a:spLocks noGrp="1"/>
          </p:cNvSpPr>
          <p:nvPr>
            <p:ph type="title"/>
          </p:nvPr>
        </p:nvSpPr>
        <p:spPr>
          <a:xfrm>
            <a:off x="652589" y="-51404"/>
            <a:ext cx="11002964" cy="2100742"/>
          </a:xfrm>
        </p:spPr>
        <p:txBody>
          <a:bodyPr anchor="b">
            <a:noAutofit/>
          </a:bodyPr>
          <a:lstStyle/>
          <a:p>
            <a:pPr algn="ctr"/>
            <a:r>
              <a:rPr lang="en-GB" sz="3200" dirty="0">
                <a:latin typeface="Arial Black" panose="020B0A04020102020204" pitchFamily="34" charset="0"/>
                <a:ea typeface="Calibri" panose="020F0502020204030204" pitchFamily="34" charset="0"/>
                <a:cs typeface="Times New Roman" panose="02020603050405020304" pitchFamily="18" charset="0"/>
              </a:rPr>
              <a:t>The Call to Family, Community and Participation</a:t>
            </a:r>
            <a:br>
              <a:rPr lang="en-GB" sz="3200" dirty="0">
                <a:latin typeface="Arial Black" panose="020B0A04020102020204" pitchFamily="34" charset="0"/>
                <a:ea typeface="Calibri" panose="020F0502020204030204" pitchFamily="34" charset="0"/>
                <a:cs typeface="Times New Roman" panose="02020603050405020304" pitchFamily="18" charset="0"/>
              </a:rPr>
            </a:br>
            <a:endParaRPr lang="en-GB" sz="3200" dirty="0">
              <a:latin typeface="Arial Black" panose="020B0A04020102020204" pitchFamily="34" charset="0"/>
            </a:endParaRPr>
          </a:p>
        </p:txBody>
      </p:sp>
      <p:cxnSp>
        <p:nvCxnSpPr>
          <p:cNvPr id="205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293" y="79230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7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406" y="92592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79"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543" y="15161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4" name="Content Placeholder 3">
            <a:extLst>
              <a:ext uri="{FF2B5EF4-FFF2-40B4-BE49-F238E27FC236}">
                <a16:creationId xmlns:a16="http://schemas.microsoft.com/office/drawing/2014/main" id="{14CF0DE9-6563-422D-9A09-EB08196B2A11}"/>
              </a:ext>
            </a:extLst>
          </p:cNvPr>
          <p:cNvSpPr>
            <a:spLocks noGrp="1"/>
          </p:cNvSpPr>
          <p:nvPr>
            <p:ph idx="1"/>
          </p:nvPr>
        </p:nvSpPr>
        <p:spPr>
          <a:xfrm>
            <a:off x="6430597" y="1535905"/>
            <a:ext cx="5224956" cy="5335295"/>
          </a:xfrm>
        </p:spPr>
        <p:txBody>
          <a:bodyPr anchor="b">
            <a:normAutofit lnSpcReduction="10000"/>
          </a:bodyPr>
          <a:lstStyle/>
          <a:p>
            <a:pPr>
              <a:spcAft>
                <a:spcPts val="800"/>
              </a:spcAft>
            </a:pPr>
            <a:r>
              <a:rPr lang="en-GB" sz="2400" dirty="0">
                <a:solidFill>
                  <a:schemeClr val="tx1">
                    <a:alpha val="80000"/>
                  </a:schemeClr>
                </a:solidFill>
                <a:ea typeface="Calibri" panose="020F0502020204030204" pitchFamily="34" charset="0"/>
                <a:cs typeface="Times New Roman" panose="02020603050405020304" pitchFamily="18" charset="0"/>
              </a:rPr>
              <a:t>Participation in family and community life is one of the greatest aspirations of human beings. </a:t>
            </a:r>
          </a:p>
          <a:p>
            <a:pPr lvl="0">
              <a:spcAft>
                <a:spcPts val="800"/>
              </a:spcAft>
            </a:pPr>
            <a:r>
              <a:rPr lang="en-GB" sz="2400" dirty="0">
                <a:solidFill>
                  <a:schemeClr val="tx1">
                    <a:alpha val="80000"/>
                  </a:schemeClr>
                </a:solidFill>
                <a:ea typeface="Calibri" panose="020F0502020204030204" pitchFamily="34" charset="0"/>
                <a:cs typeface="Times New Roman" panose="02020603050405020304" pitchFamily="18" charset="0"/>
              </a:rPr>
              <a:t>People have a right and a responsibility to contribute to the cultural, economic, political, and social life of their community.</a:t>
            </a:r>
          </a:p>
          <a:p>
            <a:pPr>
              <a:spcAft>
                <a:spcPts val="800"/>
              </a:spcAft>
            </a:pPr>
            <a:r>
              <a:rPr lang="en-GB" sz="2400" dirty="0">
                <a:solidFill>
                  <a:schemeClr val="tx1">
                    <a:alpha val="80000"/>
                  </a:schemeClr>
                </a:solidFill>
                <a:ea typeface="Calibri" panose="020F0502020204030204" pitchFamily="34" charset="0"/>
                <a:cs typeface="Times New Roman" panose="02020603050405020304" pitchFamily="18" charset="0"/>
              </a:rPr>
              <a:t>It is an injustice to exclude or abandon a member of our family or community. </a:t>
            </a:r>
          </a:p>
          <a:p>
            <a:pPr>
              <a:spcAft>
                <a:spcPts val="800"/>
              </a:spcAft>
            </a:pPr>
            <a:r>
              <a:rPr lang="en-GB" sz="2400" dirty="0">
                <a:solidFill>
                  <a:schemeClr val="tx1">
                    <a:alpha val="80000"/>
                  </a:schemeClr>
                </a:solidFill>
                <a:ea typeface="Calibri" panose="020F0502020204030204" pitchFamily="34" charset="0"/>
                <a:cs typeface="Calibri" panose="020F0502020204030204" pitchFamily="34" charset="0"/>
              </a:rPr>
              <a:t>Everyone including t</a:t>
            </a:r>
            <a:r>
              <a:rPr lang="en-GB" sz="2400" dirty="0">
                <a:solidFill>
                  <a:schemeClr val="tx1">
                    <a:alpha val="80000"/>
                  </a:schemeClr>
                </a:solidFill>
                <a:ea typeface="Calibri" panose="020F0502020204030204" pitchFamily="34" charset="0"/>
                <a:cs typeface="Times New Roman" panose="02020603050405020304" pitchFamily="18" charset="0"/>
              </a:rPr>
              <a:t>he most disadvantaged must be given a chance to participate. </a:t>
            </a:r>
          </a:p>
          <a:p>
            <a:pPr lvl="0">
              <a:spcAft>
                <a:spcPts val="800"/>
              </a:spcAft>
            </a:pPr>
            <a:r>
              <a:rPr lang="en-GB" sz="2400" dirty="0">
                <a:solidFill>
                  <a:schemeClr val="tx1">
                    <a:alpha val="80000"/>
                  </a:schemeClr>
                </a:solidFill>
                <a:ea typeface="Calibri" panose="020F0502020204030204" pitchFamily="34" charset="0"/>
                <a:cs typeface="Times New Roman" panose="02020603050405020304" pitchFamily="18" charset="0"/>
              </a:rPr>
              <a:t>Participation is one of the pillars of democracy.</a:t>
            </a:r>
          </a:p>
        </p:txBody>
      </p:sp>
      <p:pic>
        <p:nvPicPr>
          <p:cNvPr id="2" name="Picture 4">
            <a:extLst>
              <a:ext uri="{FF2B5EF4-FFF2-40B4-BE49-F238E27FC236}">
                <a16:creationId xmlns:a16="http://schemas.microsoft.com/office/drawing/2014/main" id="{52B4993C-06DF-46BF-9869-C0361725F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32" y="2458989"/>
            <a:ext cx="3997980" cy="399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2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6545A5A-29BF-400F-9147-3B960BB24A7F}"/>
              </a:ext>
            </a:extLst>
          </p:cNvPr>
          <p:cNvSpPr>
            <a:spLocks noGrp="1"/>
          </p:cNvSpPr>
          <p:nvPr>
            <p:ph type="title"/>
          </p:nvPr>
        </p:nvSpPr>
        <p:spPr>
          <a:xfrm>
            <a:off x="405594" y="1188548"/>
            <a:ext cx="6500531" cy="1182927"/>
          </a:xfrm>
        </p:spPr>
        <p:txBody>
          <a:bodyPr anchor="b">
            <a:normAutofit fontScale="90000"/>
          </a:bodyPr>
          <a:lstStyle/>
          <a:p>
            <a:r>
              <a:rPr lang="en-US" sz="3500" dirty="0">
                <a:latin typeface="Arial Black" panose="020B0A04020102020204" pitchFamily="34" charset="0"/>
              </a:rPr>
              <a:t>The Principle Of The Common Good</a:t>
            </a:r>
            <a:br>
              <a:rPr lang="en-US" sz="3500" dirty="0">
                <a:latin typeface="Arial Black" panose="020B0A04020102020204" pitchFamily="34" charset="0"/>
              </a:rPr>
            </a:br>
            <a:endParaRPr lang="en-GB" sz="3500" dirty="0">
              <a:latin typeface="Arial Black" panose="020B0A04020102020204" pitchFamily="34" charset="0"/>
            </a:endParaRPr>
          </a:p>
        </p:txBody>
      </p:sp>
      <p:cxnSp>
        <p:nvCxnSpPr>
          <p:cNvPr id="73"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D8D1CF-7BD1-46BF-8636-D74183ED4C14}"/>
              </a:ext>
            </a:extLst>
          </p:cNvPr>
          <p:cNvSpPr>
            <a:spLocks noGrp="1"/>
          </p:cNvSpPr>
          <p:nvPr>
            <p:ph idx="1"/>
          </p:nvPr>
        </p:nvSpPr>
        <p:spPr>
          <a:xfrm>
            <a:off x="377952" y="2402419"/>
            <a:ext cx="7242048" cy="4059327"/>
          </a:xfrm>
        </p:spPr>
        <p:txBody>
          <a:bodyPr anchor="t">
            <a:normAutofit fontScale="92500" lnSpcReduction="10000"/>
          </a:bodyPr>
          <a:lstStyle/>
          <a:p>
            <a:pPr>
              <a:spcAft>
                <a:spcPts val="800"/>
              </a:spcAft>
            </a:pPr>
            <a:r>
              <a:rPr lang="en-GB" sz="2000" dirty="0">
                <a:latin typeface="Baskerville Old Face" panose="02020602080505020303" pitchFamily="18" charset="0"/>
                <a:ea typeface="Calibri" panose="020F0502020204030204" pitchFamily="34" charset="0"/>
                <a:cs typeface="Times New Roman" panose="02020603050405020304" pitchFamily="18" charset="0"/>
              </a:rPr>
              <a:t>That God created everything “Good” for the good of human beings. </a:t>
            </a:r>
            <a:endParaRPr lang="en-GB" sz="1800" dirty="0">
              <a:latin typeface="Wingdings" panose="05000000000000000000" pitchFamily="2" charset="2"/>
              <a:ea typeface="Calibri" panose="020F0502020204030204" pitchFamily="34" charset="0"/>
              <a:cs typeface="Times New Roman" panose="02020603050405020304" pitchFamily="18" charset="0"/>
            </a:endParaRPr>
          </a:p>
          <a:p>
            <a:pPr lvl="0">
              <a:spcAft>
                <a:spcPts val="800"/>
              </a:spcAft>
            </a:pPr>
            <a:r>
              <a:rPr lang="en-US" sz="2000" dirty="0">
                <a:solidFill>
                  <a:schemeClr val="tx1">
                    <a:alpha val="80000"/>
                  </a:schemeClr>
                </a:solidFill>
                <a:ea typeface="Calibri" panose="020F0502020204030204" pitchFamily="34" charset="0"/>
                <a:cs typeface="Times New Roman" panose="02020603050405020304" pitchFamily="18" charset="0"/>
              </a:rPr>
              <a:t>The common good refers to the social conditions which allow people either as a group or individuals to reach their potential and fulfilment more easily, </a:t>
            </a:r>
          </a:p>
          <a:p>
            <a:pPr lvl="0"/>
            <a:r>
              <a:rPr lang="en-GB" sz="2000" dirty="0">
                <a:solidFill>
                  <a:schemeClr val="tx1">
                    <a:alpha val="80000"/>
                  </a:schemeClr>
                </a:solidFill>
              </a:rPr>
              <a:t>The common good does not refer only to socioeconomic well-being. It also has a spiritual dimension. </a:t>
            </a:r>
          </a:p>
          <a:p>
            <a:r>
              <a:rPr lang="en-GB" sz="2000" dirty="0">
                <a:solidFill>
                  <a:schemeClr val="tx1">
                    <a:alpha val="80000"/>
                  </a:schemeClr>
                </a:solidFill>
              </a:rPr>
              <a:t>The common good is indivisible: each member participates, and it cannot be divided among the members.</a:t>
            </a:r>
          </a:p>
          <a:p>
            <a:r>
              <a:rPr lang="en-GB" sz="2000" dirty="0">
                <a:solidFill>
                  <a:schemeClr val="tx1">
                    <a:alpha val="80000"/>
                  </a:schemeClr>
                </a:solidFill>
                <a:ea typeface="Calibri" panose="020F0502020204030204" pitchFamily="34" charset="0"/>
                <a:cs typeface="Times New Roman" panose="02020603050405020304" pitchFamily="18" charset="0"/>
              </a:rPr>
              <a:t>Every member of society is required to work towards attaining and safeguarding this good. </a:t>
            </a:r>
          </a:p>
          <a:p>
            <a:pPr lvl="0">
              <a:spcAft>
                <a:spcPts val="800"/>
              </a:spcAft>
            </a:pPr>
            <a:r>
              <a:rPr lang="en-GB" sz="2000" dirty="0">
                <a:solidFill>
                  <a:schemeClr val="tx1">
                    <a:alpha val="80000"/>
                  </a:schemeClr>
                </a:solidFill>
                <a:ea typeface="Calibri" panose="020F0502020204030204" pitchFamily="34" charset="0"/>
                <a:cs typeface="Times New Roman" panose="02020603050405020304" pitchFamily="18" charset="0"/>
              </a:rPr>
              <a:t>The State (government), public authorities at all levels are bound to respect the rights of the human person with the responsibility to work for the common good. </a:t>
            </a:r>
          </a:p>
          <a:p>
            <a:endParaRPr lang="en-GB" sz="2000" dirty="0">
              <a:solidFill>
                <a:schemeClr val="tx1">
                  <a:alpha val="80000"/>
                </a:schemeClr>
              </a:solidFill>
            </a:endParaRPr>
          </a:p>
        </p:txBody>
      </p:sp>
      <p:pic>
        <p:nvPicPr>
          <p:cNvPr id="3074" name="Picture 2">
            <a:extLst>
              <a:ext uri="{FF2B5EF4-FFF2-40B4-BE49-F238E27FC236}">
                <a16:creationId xmlns:a16="http://schemas.microsoft.com/office/drawing/2014/main" id="{C138AEE2-3717-4870-852E-2B50B3E272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4"/>
          <a:stretch/>
        </p:blipFill>
        <p:spPr bwMode="auto">
          <a:xfrm>
            <a:off x="7903723" y="2117277"/>
            <a:ext cx="3815887" cy="3815887"/>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a:extLst>
            <a:ext uri="{909E8E84-426E-40DD-AFC4-6F175D3DCCD1}">
              <a14:hiddenFill xmlns:a14="http://schemas.microsoft.com/office/drawing/2010/main">
                <a:solidFill>
                  <a:srgbClr val="FFFFFF"/>
                </a:solidFill>
              </a14:hiddenFill>
            </a:ext>
          </a:extLst>
        </p:spPr>
      </p:pic>
      <p:sp>
        <p:nvSpPr>
          <p:cNvPr id="7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77"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3999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DF26229-C58F-4939-B372-B0CC4A452999}"/>
              </a:ext>
            </a:extLst>
          </p:cNvPr>
          <p:cNvSpPr>
            <a:spLocks noGrp="1"/>
          </p:cNvSpPr>
          <p:nvPr>
            <p:ph type="title"/>
          </p:nvPr>
        </p:nvSpPr>
        <p:spPr>
          <a:xfrm>
            <a:off x="640080" y="5002155"/>
            <a:ext cx="3418990" cy="1412119"/>
          </a:xfrm>
        </p:spPr>
        <p:txBody>
          <a:bodyPr>
            <a:normAutofit/>
          </a:bodyPr>
          <a:lstStyle/>
          <a:p>
            <a:r>
              <a:rPr lang="en-GB" sz="4800" dirty="0"/>
              <a:t>Well Done!</a:t>
            </a:r>
          </a:p>
        </p:txBody>
      </p:sp>
      <p:pic>
        <p:nvPicPr>
          <p:cNvPr id="2" name="Picture 1">
            <a:extLst>
              <a:ext uri="{FF2B5EF4-FFF2-40B4-BE49-F238E27FC236}">
                <a16:creationId xmlns:a16="http://schemas.microsoft.com/office/drawing/2014/main" id="{F39D7122-6166-4348-8E0A-8A4977504341}"/>
              </a:ext>
            </a:extLst>
          </p:cNvPr>
          <p:cNvPicPr>
            <a:picLocks noChangeAspect="1"/>
          </p:cNvPicPr>
          <p:nvPr/>
        </p:nvPicPr>
        <p:blipFill rotWithShape="1">
          <a:blip r:embed="rId3"/>
          <a:srcRect t="10849" b="23268"/>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633BC31-DFF9-4BC9-B7E6-534F87E8A42D}"/>
              </a:ext>
            </a:extLst>
          </p:cNvPr>
          <p:cNvSpPr>
            <a:spLocks noGrp="1"/>
          </p:cNvSpPr>
          <p:nvPr>
            <p:ph idx="1"/>
          </p:nvPr>
        </p:nvSpPr>
        <p:spPr>
          <a:xfrm>
            <a:off x="4635140" y="4791551"/>
            <a:ext cx="7133188" cy="2066439"/>
          </a:xfrm>
        </p:spPr>
        <p:txBody>
          <a:bodyPr anchor="ctr">
            <a:noAutofit/>
          </a:bodyPr>
          <a:lstStyle/>
          <a:p>
            <a:pPr>
              <a:spcAft>
                <a:spcPts val="800"/>
              </a:spcAft>
            </a:pPr>
            <a:endParaRPr lang="en-GB" sz="1800" dirty="0">
              <a:ea typeface="Calibri" panose="020F0502020204030204" pitchFamily="34" charset="0"/>
              <a:cs typeface="Times New Roman" panose="02020603050405020304" pitchFamily="18" charset="0"/>
            </a:endParaRPr>
          </a:p>
          <a:p>
            <a:pPr>
              <a:spcAft>
                <a:spcPts val="800"/>
              </a:spcAft>
            </a:pPr>
            <a:r>
              <a:rPr lang="en-GB" sz="1800" dirty="0">
                <a:ea typeface="Calibri" panose="020F0502020204030204" pitchFamily="34" charset="0"/>
                <a:cs typeface="Times New Roman" panose="02020603050405020304" pitchFamily="18" charset="0"/>
              </a:rPr>
              <a:t>You have finished the basic course on Catholic Social Teaching. </a:t>
            </a:r>
          </a:p>
          <a:p>
            <a:pPr>
              <a:spcAft>
                <a:spcPts val="800"/>
              </a:spcAft>
            </a:pPr>
            <a:r>
              <a:rPr lang="en-GB" sz="1800" dirty="0">
                <a:ea typeface="Calibri" panose="020F0502020204030204" pitchFamily="34" charset="0"/>
                <a:cs typeface="Times New Roman" panose="02020603050405020304" pitchFamily="18" charset="0"/>
              </a:rPr>
              <a:t>In the intermediate course, we shall discuss the encyclicals relevant to each principle, and the historical setting and events which prompted them. </a:t>
            </a:r>
          </a:p>
          <a:p>
            <a:endParaRPr lang="en-GB" sz="1800" dirty="0"/>
          </a:p>
        </p:txBody>
      </p:sp>
    </p:spTree>
    <p:extLst>
      <p:ext uri="{BB962C8B-B14F-4D97-AF65-F5344CB8AC3E}">
        <p14:creationId xmlns:p14="http://schemas.microsoft.com/office/powerpoint/2010/main" val="60360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2A49229-4C5B-4074-AC35-C2F92CBD5C91}"/>
              </a:ext>
            </a:extLst>
          </p:cNvPr>
          <p:cNvSpPr>
            <a:spLocks noGrp="1"/>
          </p:cNvSpPr>
          <p:nvPr>
            <p:ph type="title"/>
          </p:nvPr>
        </p:nvSpPr>
        <p:spPr>
          <a:xfrm>
            <a:off x="841248" y="334644"/>
            <a:ext cx="10509504" cy="1076914"/>
          </a:xfrm>
        </p:spPr>
        <p:txBody>
          <a:bodyPr anchor="ctr">
            <a:normAutofit/>
          </a:bodyPr>
          <a:lstStyle/>
          <a:p>
            <a:r>
              <a:rPr lang="en-GB" sz="4000" dirty="0">
                <a:latin typeface="Arial Black" panose="020B0A04020102020204" pitchFamily="34" charset="0"/>
              </a:rPr>
              <a:t>See-Judge-Act</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ontent Placeholder 5">
            <a:extLst>
              <a:ext uri="{FF2B5EF4-FFF2-40B4-BE49-F238E27FC236}">
                <a16:creationId xmlns:a16="http://schemas.microsoft.com/office/drawing/2014/main" id="{41910B62-C0A5-4DE5-88A4-29327D9A1D33}"/>
              </a:ext>
            </a:extLst>
          </p:cNvPr>
          <p:cNvGraphicFramePr>
            <a:graphicFrameLocks noGrp="1"/>
          </p:cNvGraphicFramePr>
          <p:nvPr>
            <p:ph idx="1"/>
            <p:extLst>
              <p:ext uri="{D42A27DB-BD31-4B8C-83A1-F6EECF244321}">
                <p14:modId xmlns:p14="http://schemas.microsoft.com/office/powerpoint/2010/main" val="1568119971"/>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54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A68F17-5064-4E75-99D6-68469F5249BD}"/>
              </a:ext>
            </a:extLst>
          </p:cNvPr>
          <p:cNvSpPr>
            <a:spLocks noGrp="1"/>
          </p:cNvSpPr>
          <p:nvPr>
            <p:ph type="title"/>
          </p:nvPr>
        </p:nvSpPr>
        <p:spPr>
          <a:xfrm>
            <a:off x="304800" y="365126"/>
            <a:ext cx="11049000" cy="1013732"/>
          </a:xfrm>
        </p:spPr>
        <p:txBody>
          <a:bodyPr/>
          <a:lstStyle/>
          <a:p>
            <a:pPr algn="ctr"/>
            <a:r>
              <a:rPr lang="en-US" dirty="0">
                <a:solidFill>
                  <a:srgbClr val="000000"/>
                </a:solidFill>
                <a:latin typeface="Arial Black" panose="020B0A04020102020204" pitchFamily="34" charset="0"/>
                <a:ea typeface="Calibri" panose="020F0502020204030204" pitchFamily="34" charset="0"/>
                <a:cs typeface="Calibri" panose="020F0502020204030204" pitchFamily="34" charset="0"/>
              </a:rPr>
              <a:t>Human Dignity</a:t>
            </a:r>
            <a:endParaRPr lang="en-GB" dirty="0">
              <a:latin typeface="Arial Black" panose="020B0A04020102020204" pitchFamily="34" charset="0"/>
            </a:endParaRPr>
          </a:p>
        </p:txBody>
      </p:sp>
      <p:sp>
        <p:nvSpPr>
          <p:cNvPr id="4" name="Content Placeholder 3">
            <a:extLst>
              <a:ext uri="{FF2B5EF4-FFF2-40B4-BE49-F238E27FC236}">
                <a16:creationId xmlns:a16="http://schemas.microsoft.com/office/drawing/2014/main" id="{81CE8A46-2F51-4E71-8503-D415FD20FC4B}"/>
              </a:ext>
            </a:extLst>
          </p:cNvPr>
          <p:cNvSpPr>
            <a:spLocks noGrp="1"/>
          </p:cNvSpPr>
          <p:nvPr>
            <p:ph idx="1"/>
          </p:nvPr>
        </p:nvSpPr>
        <p:spPr>
          <a:xfrm>
            <a:off x="304800" y="1840138"/>
            <a:ext cx="11713028" cy="4841422"/>
          </a:xfrm>
        </p:spPr>
        <p:txBody>
          <a:bodyPr>
            <a:normAutofit/>
          </a:bodyPr>
          <a:lstStyle/>
          <a:p>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A wealthy man in your neighbourhood is known to be associated with armed robbers and kidnappers that have killed and injured many. It is through these activities that he feeds his family and trains his children. </a:t>
            </a:r>
          </a:p>
          <a:p>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On this day, he was severely wounded in an accident and was rushed to the hospital that you visit weekly as part of your duties. The medical personnel, aware of his nefarious activities, left him lying on the stretcher to bleed to death.  </a:t>
            </a:r>
          </a:p>
          <a:p>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You arrive at the scene of the incident. Do you feel responsible to save his life? If yes, what steps must you take? If no, why do you not want to help him? Discuss both aspects. </a:t>
            </a: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400" dirty="0"/>
          </a:p>
        </p:txBody>
      </p:sp>
    </p:spTree>
    <p:extLst>
      <p:ext uri="{BB962C8B-B14F-4D97-AF65-F5344CB8AC3E}">
        <p14:creationId xmlns:p14="http://schemas.microsoft.com/office/powerpoint/2010/main" val="355292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578AC87-610D-4A89-A443-F4A5C386B395}"/>
              </a:ext>
            </a:extLst>
          </p:cNvPr>
          <p:cNvSpPr>
            <a:spLocks noGrp="1"/>
          </p:cNvSpPr>
          <p:nvPr>
            <p:ph type="title"/>
          </p:nvPr>
        </p:nvSpPr>
        <p:spPr>
          <a:xfrm>
            <a:off x="6094105" y="802955"/>
            <a:ext cx="4977976" cy="1454051"/>
          </a:xfrm>
        </p:spPr>
        <p:txBody>
          <a:bodyPr>
            <a:normAutofit/>
          </a:bodyPr>
          <a:lstStyle/>
          <a:p>
            <a:r>
              <a:rPr lang="en-GB" dirty="0">
                <a:solidFill>
                  <a:srgbClr val="000000"/>
                </a:solidFill>
                <a:latin typeface="Arial Black" panose="020B0A04020102020204" pitchFamily="34" charset="0"/>
                <a:ea typeface="Calibri" panose="020F0502020204030204" pitchFamily="34" charset="0"/>
                <a:cs typeface="Calibri" panose="020F0502020204030204" pitchFamily="34" charset="0"/>
              </a:rPr>
              <a:t>Expectations</a:t>
            </a:r>
            <a:endParaRPr lang="en-GB" dirty="0">
              <a:solidFill>
                <a:srgbClr val="000000"/>
              </a:solidFill>
              <a:latin typeface="Arial Black" panose="020B0A04020102020204" pitchFamily="34" charset="0"/>
              <a:cs typeface="Calibri" panose="020F0502020204030204" pitchFamily="34" charset="0"/>
            </a:endParaRPr>
          </a:p>
        </p:txBody>
      </p:sp>
      <p:sp>
        <p:nvSpPr>
          <p:cNvPr id="2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16" descr="Board Room">
            <a:extLst>
              <a:ext uri="{FF2B5EF4-FFF2-40B4-BE49-F238E27FC236}">
                <a16:creationId xmlns:a16="http://schemas.microsoft.com/office/drawing/2014/main" id="{EC136E7F-620D-4438-A284-1CF42112A1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4" name="Content Placeholder 3">
            <a:extLst>
              <a:ext uri="{FF2B5EF4-FFF2-40B4-BE49-F238E27FC236}">
                <a16:creationId xmlns:a16="http://schemas.microsoft.com/office/drawing/2014/main" id="{AC2DD348-8463-4203-8362-1AD65EDD5C72}"/>
              </a:ext>
            </a:extLst>
          </p:cNvPr>
          <p:cNvSpPr>
            <a:spLocks noGrp="1"/>
          </p:cNvSpPr>
          <p:nvPr>
            <p:ph idx="1"/>
          </p:nvPr>
        </p:nvSpPr>
        <p:spPr>
          <a:xfrm>
            <a:off x="6090574" y="2421682"/>
            <a:ext cx="5447710" cy="3639289"/>
          </a:xfrm>
        </p:spPr>
        <p:txBody>
          <a:bodyPr anchor="ctr">
            <a:normAutofit lnSpcReduction="10000"/>
          </a:bodyPr>
          <a:lstStyle/>
          <a:p>
            <a:pPr>
              <a:spcAft>
                <a:spcPts val="800"/>
              </a:spcAft>
            </a:pPr>
            <a:endParaRPr lang="en-GB" sz="4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GB" sz="4000" dirty="0">
                <a:solidFill>
                  <a:srgbClr val="000000"/>
                </a:solidFill>
                <a:latin typeface="Calibri" panose="020F0502020204030204" pitchFamily="34" charset="0"/>
                <a:ea typeface="Calibri" panose="020F0502020204030204" pitchFamily="34" charset="0"/>
                <a:cs typeface="Calibri" panose="020F0502020204030204" pitchFamily="34" charset="0"/>
              </a:rPr>
              <a:t>What are your Expectations?</a:t>
            </a:r>
          </a:p>
          <a:p>
            <a:pPr>
              <a:spcAft>
                <a:spcPts val="800"/>
              </a:spcAft>
            </a:pPr>
            <a:r>
              <a:rPr lang="en-GB" sz="4000" dirty="0">
                <a:solidFill>
                  <a:srgbClr val="000000"/>
                </a:solidFill>
                <a:latin typeface="Calibri" panose="020F0502020204030204" pitchFamily="34" charset="0"/>
                <a:ea typeface="Calibri" panose="020F0502020204030204" pitchFamily="34" charset="0"/>
                <a:cs typeface="Calibri" panose="020F0502020204030204" pitchFamily="34" charset="0"/>
              </a:rPr>
              <a:t>What do you expect to learn from the workshop (share).</a:t>
            </a:r>
          </a:p>
          <a:p>
            <a:pPr marL="0" indent="0">
              <a:spcAft>
                <a:spcPts val="800"/>
              </a:spcAft>
              <a:buNone/>
            </a:pPr>
            <a:endParaRPr lang="en-GB" sz="4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sz="4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C7DFDB-BF11-4A62-A1CE-F22894E292B2}"/>
              </a:ext>
            </a:extLst>
          </p:cNvPr>
          <p:cNvSpPr>
            <a:spLocks noGrp="1"/>
          </p:cNvSpPr>
          <p:nvPr>
            <p:ph type="title"/>
          </p:nvPr>
        </p:nvSpPr>
        <p:spPr/>
        <p:txBody>
          <a:bodyPr/>
          <a:lstStyle/>
          <a:p>
            <a:pPr algn="ctr"/>
            <a:r>
              <a:rPr lang="en-GB" dirty="0">
                <a:latin typeface="Arial Black" panose="020B0A04020102020204" pitchFamily="34" charset="0"/>
              </a:rPr>
              <a:t>Human Life</a:t>
            </a:r>
          </a:p>
        </p:txBody>
      </p:sp>
      <p:sp>
        <p:nvSpPr>
          <p:cNvPr id="4" name="Content Placeholder 3">
            <a:extLst>
              <a:ext uri="{FF2B5EF4-FFF2-40B4-BE49-F238E27FC236}">
                <a16:creationId xmlns:a16="http://schemas.microsoft.com/office/drawing/2014/main" id="{3AF82C43-C4BC-4BF4-AC92-8796BE706532}"/>
              </a:ext>
            </a:extLst>
          </p:cNvPr>
          <p:cNvSpPr>
            <a:spLocks noGrp="1"/>
          </p:cNvSpPr>
          <p:nvPr>
            <p:ph idx="1"/>
          </p:nvPr>
        </p:nvSpPr>
        <p:spPr>
          <a:xfrm>
            <a:off x="512064" y="1825625"/>
            <a:ext cx="10841736" cy="4351338"/>
          </a:xfrm>
        </p:spPr>
        <p:txBody>
          <a:bodyPr>
            <a:normAutofit lnSpcReduction="10000"/>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You are a medical officer at </a:t>
            </a:r>
            <a:r>
              <a:rPr lang="en-US" dirty="0" err="1">
                <a:latin typeface="Calibri" panose="020F0502020204030204" pitchFamily="34" charset="0"/>
                <a:ea typeface="Calibri" panose="020F0502020204030204" pitchFamily="34" charset="0"/>
                <a:cs typeface="Calibri" panose="020F0502020204030204" pitchFamily="34" charset="0"/>
              </a:rPr>
              <a:t>SaveaLife</a:t>
            </a:r>
            <a:r>
              <a:rPr lang="en-US" dirty="0">
                <a:latin typeface="Calibri" panose="020F0502020204030204" pitchFamily="34" charset="0"/>
                <a:ea typeface="Calibri" panose="020F0502020204030204" pitchFamily="34" charset="0"/>
                <a:cs typeface="Calibri" panose="020F0502020204030204" pitchFamily="34" charset="0"/>
              </a:rPr>
              <a:t> Hospital. A young lady is brought into the hospital by her mother. She was raped by armed robbers two months ago. She is an SS3 student preparing for her WAEC exams. </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She is still suffering from the trauma of the rape and has not been able to resume school. Now, she is pregnant. Her mother requests you to perform an abortion on compassionate grounds. </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Do you feel obliged to discuss with the mother and daughter, if yes, what kind of discussion, if no, why? </a:t>
            </a:r>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89438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3B6D2-D410-4387-A463-18C71E237F9F}"/>
              </a:ext>
            </a:extLst>
          </p:cNvPr>
          <p:cNvSpPr>
            <a:spLocks noGrp="1"/>
          </p:cNvSpPr>
          <p:nvPr>
            <p:ph type="title"/>
          </p:nvPr>
        </p:nvSpPr>
        <p:spPr>
          <a:xfrm>
            <a:off x="731520" y="0"/>
            <a:ext cx="10283952" cy="1325563"/>
          </a:xfrm>
        </p:spPr>
        <p:txBody>
          <a:bodyPr/>
          <a:lstStyle/>
          <a:p>
            <a:pPr algn="ctr"/>
            <a:r>
              <a:rPr lang="en-GB" dirty="0">
                <a:latin typeface="Arial Black" panose="020B0A04020102020204" pitchFamily="34" charset="0"/>
              </a:rPr>
              <a:t>Association</a:t>
            </a:r>
          </a:p>
        </p:txBody>
      </p:sp>
      <p:sp>
        <p:nvSpPr>
          <p:cNvPr id="4" name="Content Placeholder 3">
            <a:extLst>
              <a:ext uri="{FF2B5EF4-FFF2-40B4-BE49-F238E27FC236}">
                <a16:creationId xmlns:a16="http://schemas.microsoft.com/office/drawing/2014/main" id="{2CA0DB14-C4DE-4E76-B5A4-9900988E1B7D}"/>
              </a:ext>
            </a:extLst>
          </p:cNvPr>
          <p:cNvSpPr>
            <a:spLocks noGrp="1"/>
          </p:cNvSpPr>
          <p:nvPr>
            <p:ph idx="1"/>
          </p:nvPr>
        </p:nvSpPr>
        <p:spPr>
          <a:xfrm>
            <a:off x="731520" y="1361504"/>
            <a:ext cx="11161776" cy="4351338"/>
          </a:xfrm>
        </p:spPr>
        <p:txBody>
          <a:bodyPr>
            <a:normAutofit/>
          </a:bodyPr>
          <a:lstStyle/>
          <a:p>
            <a:pPr marL="0" lvl="0" indent="0">
              <a:lnSpc>
                <a:spcPct val="100000"/>
              </a:lnSpc>
              <a:spcBef>
                <a:spcPts val="0"/>
              </a:spcBef>
              <a:buNone/>
              <a:defRPr/>
            </a:pPr>
            <a:r>
              <a:rPr lang="en-US" dirty="0"/>
              <a:t>In your community, there is someone who is committed in the activities of the life of the community, but does not himself relate so well with people. He is already indebted to the local bam. </a:t>
            </a:r>
          </a:p>
          <a:p>
            <a:pPr marL="0" lvl="0" indent="0">
              <a:lnSpc>
                <a:spcPct val="100000"/>
              </a:lnSpc>
              <a:spcBef>
                <a:spcPts val="0"/>
              </a:spcBef>
              <a:buNone/>
              <a:defRPr/>
            </a:pPr>
            <a:endParaRPr lang="en-US" dirty="0"/>
          </a:p>
          <a:p>
            <a:pPr marL="0" lvl="0" indent="0">
              <a:lnSpc>
                <a:spcPct val="100000"/>
              </a:lnSpc>
              <a:spcBef>
                <a:spcPts val="0"/>
              </a:spcBef>
              <a:buNone/>
              <a:defRPr/>
            </a:pPr>
            <a:r>
              <a:rPr lang="en-US" dirty="0"/>
              <a:t>At this point, he needs money to expand his local dry gin shop that is almost dying. He puts his request for another loan with a commitment to pay back as when due even as his words are not trusted. </a:t>
            </a:r>
          </a:p>
          <a:p>
            <a:pPr marL="0" lvl="0" indent="0">
              <a:lnSpc>
                <a:spcPct val="100000"/>
              </a:lnSpc>
              <a:spcBef>
                <a:spcPts val="0"/>
              </a:spcBef>
              <a:buNone/>
              <a:defRPr/>
            </a:pPr>
            <a:endParaRPr lang="en-US" dirty="0"/>
          </a:p>
          <a:p>
            <a:pPr marL="0" lvl="0" indent="0">
              <a:lnSpc>
                <a:spcPct val="100000"/>
              </a:lnSpc>
              <a:spcBef>
                <a:spcPts val="0"/>
              </a:spcBef>
              <a:buNone/>
              <a:defRPr/>
            </a:pPr>
            <a:r>
              <a:rPr lang="en-US" dirty="0"/>
              <a:t>As the chairman of this local bam, how will you help him out? </a:t>
            </a:r>
          </a:p>
        </p:txBody>
      </p:sp>
    </p:spTree>
    <p:extLst>
      <p:ext uri="{BB962C8B-B14F-4D97-AF65-F5344CB8AC3E}">
        <p14:creationId xmlns:p14="http://schemas.microsoft.com/office/powerpoint/2010/main" val="337023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38990-C255-495D-A889-D011650909C5}"/>
              </a:ext>
            </a:extLst>
          </p:cNvPr>
          <p:cNvSpPr>
            <a:spLocks noGrp="1"/>
          </p:cNvSpPr>
          <p:nvPr>
            <p:ph type="title"/>
          </p:nvPr>
        </p:nvSpPr>
        <p:spPr>
          <a:xfrm>
            <a:off x="496824" y="206629"/>
            <a:ext cx="10515600" cy="1325563"/>
          </a:xfrm>
        </p:spPr>
        <p:txBody>
          <a:bodyPr>
            <a:normAutofit/>
          </a:bodyPr>
          <a:lstStyle/>
          <a:p>
            <a:r>
              <a:rPr lang="en-US" sz="4000" b="1" dirty="0"/>
              <a:t>A call to Family, Community and Participation</a:t>
            </a:r>
            <a:endParaRPr lang="en-GB" sz="4000" b="1" dirty="0"/>
          </a:p>
        </p:txBody>
      </p:sp>
      <p:sp>
        <p:nvSpPr>
          <p:cNvPr id="4" name="Content Placeholder 3">
            <a:extLst>
              <a:ext uri="{FF2B5EF4-FFF2-40B4-BE49-F238E27FC236}">
                <a16:creationId xmlns:a16="http://schemas.microsoft.com/office/drawing/2014/main" id="{12C55E50-7285-4CF3-9BAA-F88A91F3D5A3}"/>
              </a:ext>
            </a:extLst>
          </p:cNvPr>
          <p:cNvSpPr>
            <a:spLocks noGrp="1"/>
          </p:cNvSpPr>
          <p:nvPr>
            <p:ph idx="1"/>
          </p:nvPr>
        </p:nvSpPr>
        <p:spPr>
          <a:xfrm>
            <a:off x="496824" y="1983297"/>
            <a:ext cx="11365992" cy="4149280"/>
          </a:xfrm>
        </p:spPr>
        <p:txBody>
          <a:bodyPr>
            <a:normAutofit/>
          </a:bodyPr>
          <a:lstStyle/>
          <a:p>
            <a:pPr marL="0" indent="0">
              <a:buNone/>
            </a:pPr>
            <a:r>
              <a:rPr lang="en-US" sz="2400" dirty="0"/>
              <a:t>A family whose home was destroyed by recent inter-tribal conflict has been staying in your community for some months. Return to their ancestral home does not seem possible in the nearest future. </a:t>
            </a:r>
          </a:p>
          <a:p>
            <a:pPr marL="0" indent="0">
              <a:buNone/>
            </a:pPr>
            <a:endParaRPr lang="en-US" sz="2400" dirty="0"/>
          </a:p>
          <a:p>
            <a:pPr marL="0" indent="0">
              <a:buNone/>
            </a:pPr>
            <a:r>
              <a:rPr lang="en-US" sz="2400" dirty="0"/>
              <a:t>The farming season is at hand, and the community has started clearing their lands. The displaced families have requested for a few rented plots, so they can farm and fend for themselves.  They have no money to pay, but hope to settle the debt after the harvest. </a:t>
            </a:r>
          </a:p>
          <a:p>
            <a:pPr marL="0" indent="0">
              <a:buNone/>
            </a:pPr>
            <a:endParaRPr lang="en-US" sz="2400" dirty="0"/>
          </a:p>
          <a:p>
            <a:pPr marL="0" indent="0">
              <a:buNone/>
            </a:pPr>
            <a:r>
              <a:rPr lang="en-US" sz="2400" dirty="0"/>
              <a:t>As a leader in the community, what would you do? </a:t>
            </a:r>
          </a:p>
          <a:p>
            <a:endParaRPr lang="en-GB" sz="2400" dirty="0"/>
          </a:p>
        </p:txBody>
      </p:sp>
    </p:spTree>
    <p:extLst>
      <p:ext uri="{BB962C8B-B14F-4D97-AF65-F5344CB8AC3E}">
        <p14:creationId xmlns:p14="http://schemas.microsoft.com/office/powerpoint/2010/main" val="106484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FDCDD-9AFE-46F8-83C8-550A6B65B9E1}"/>
              </a:ext>
            </a:extLst>
          </p:cNvPr>
          <p:cNvSpPr>
            <a:spLocks noGrp="1"/>
          </p:cNvSpPr>
          <p:nvPr>
            <p:ph type="title"/>
          </p:nvPr>
        </p:nvSpPr>
        <p:spPr>
          <a:xfrm>
            <a:off x="400050" y="708025"/>
            <a:ext cx="11582400" cy="1325563"/>
          </a:xfrm>
        </p:spPr>
        <p:txBody>
          <a:bodyPr>
            <a:noAutofit/>
          </a:bodyPr>
          <a:lstStyle/>
          <a:p>
            <a:r>
              <a:rPr lang="en-US" sz="3600" b="1" dirty="0"/>
              <a:t>Preferential Option For The Poor And Vulnerable</a:t>
            </a:r>
            <a:br>
              <a:rPr lang="en-US" sz="3600" dirty="0"/>
            </a:br>
            <a:endParaRPr lang="en-GB" sz="3600" dirty="0"/>
          </a:p>
        </p:txBody>
      </p:sp>
      <p:sp>
        <p:nvSpPr>
          <p:cNvPr id="4" name="Content Placeholder 3">
            <a:extLst>
              <a:ext uri="{FF2B5EF4-FFF2-40B4-BE49-F238E27FC236}">
                <a16:creationId xmlns:a16="http://schemas.microsoft.com/office/drawing/2014/main" id="{A8A369AD-19F3-4D85-AC73-A4CE1B8A67B3}"/>
              </a:ext>
            </a:extLst>
          </p:cNvPr>
          <p:cNvSpPr>
            <a:spLocks noGrp="1"/>
          </p:cNvSpPr>
          <p:nvPr>
            <p:ph idx="1"/>
          </p:nvPr>
        </p:nvSpPr>
        <p:spPr>
          <a:xfrm>
            <a:off x="400050" y="2416175"/>
            <a:ext cx="11334750" cy="3375025"/>
          </a:xfrm>
        </p:spPr>
        <p:txBody>
          <a:bodyPr>
            <a:normAutofit/>
          </a:bodyPr>
          <a:lstStyle/>
          <a:p>
            <a:r>
              <a:rPr lang="en-US" dirty="0"/>
              <a:t>A homeless person arrives at your shelter in need of assistance. This individual appears not to have showered in a long time, and clearly lacks proper hygiene. The </a:t>
            </a:r>
            <a:r>
              <a:rPr lang="en-US" dirty="0" err="1"/>
              <a:t>odour</a:t>
            </a:r>
            <a:r>
              <a:rPr lang="en-US" dirty="0"/>
              <a:t> surrounding him is very offensive. </a:t>
            </a:r>
          </a:p>
          <a:p>
            <a:endParaRPr lang="en-US" dirty="0"/>
          </a:p>
          <a:p>
            <a:r>
              <a:rPr lang="en-US" dirty="0"/>
              <a:t>It is your responsibility to conduct an intake interview. How would you proceed? </a:t>
            </a:r>
            <a:endParaRPr lang="en-GB" dirty="0"/>
          </a:p>
        </p:txBody>
      </p:sp>
    </p:spTree>
    <p:extLst>
      <p:ext uri="{BB962C8B-B14F-4D97-AF65-F5344CB8AC3E}">
        <p14:creationId xmlns:p14="http://schemas.microsoft.com/office/powerpoint/2010/main" val="176031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A3DA2-7C12-4572-9721-CE3EF85D7E04}"/>
              </a:ext>
            </a:extLst>
          </p:cNvPr>
          <p:cNvSpPr>
            <a:spLocks noGrp="1"/>
          </p:cNvSpPr>
          <p:nvPr>
            <p:ph type="title"/>
          </p:nvPr>
        </p:nvSpPr>
        <p:spPr>
          <a:xfrm>
            <a:off x="403485" y="93903"/>
            <a:ext cx="10515600" cy="1325563"/>
          </a:xfrm>
        </p:spPr>
        <p:txBody>
          <a:bodyPr/>
          <a:lstStyle/>
          <a:p>
            <a:pPr algn="ctr"/>
            <a:r>
              <a:rPr lang="en-GB" b="1" dirty="0"/>
              <a:t>Solidarity</a:t>
            </a:r>
          </a:p>
        </p:txBody>
      </p:sp>
      <p:sp>
        <p:nvSpPr>
          <p:cNvPr id="4" name="Content Placeholder 3">
            <a:extLst>
              <a:ext uri="{FF2B5EF4-FFF2-40B4-BE49-F238E27FC236}">
                <a16:creationId xmlns:a16="http://schemas.microsoft.com/office/drawing/2014/main" id="{FA8CD2C2-61FB-4AC5-94BF-BF77CDCBCE3A}"/>
              </a:ext>
            </a:extLst>
          </p:cNvPr>
          <p:cNvSpPr>
            <a:spLocks noGrp="1"/>
          </p:cNvSpPr>
          <p:nvPr>
            <p:ph idx="1"/>
          </p:nvPr>
        </p:nvSpPr>
        <p:spPr>
          <a:xfrm>
            <a:off x="427294" y="1992490"/>
            <a:ext cx="11337411" cy="4351338"/>
          </a:xfrm>
        </p:spPr>
        <p:txBody>
          <a:bodyPr>
            <a:normAutofit/>
          </a:bodyPr>
          <a:lstStyle/>
          <a:p>
            <a:pPr marL="0" indent="0">
              <a:spcBef>
                <a:spcPts val="0"/>
              </a:spcBef>
              <a:buNone/>
            </a:pPr>
            <a:r>
              <a:rPr lang="en-US" sz="2000" dirty="0"/>
              <a:t>You are the nurse in charge of a local primary healthcare </a:t>
            </a:r>
            <a:r>
              <a:rPr lang="en-US" sz="2000" dirty="0" err="1"/>
              <a:t>centre</a:t>
            </a:r>
            <a:r>
              <a:rPr lang="en-US" sz="2000" dirty="0"/>
              <a:t> (PHC). A UK-based NGO has donated free baby products to be given to the mothers attending antenatal care at the PHC.  </a:t>
            </a:r>
          </a:p>
          <a:p>
            <a:pPr marL="0" indent="0">
              <a:spcBef>
                <a:spcPts val="0"/>
              </a:spcBef>
              <a:buNone/>
            </a:pPr>
            <a:endParaRPr lang="en-US" sz="2000" dirty="0"/>
          </a:p>
          <a:p>
            <a:pPr marL="0" indent="0">
              <a:spcBef>
                <a:spcPts val="0"/>
              </a:spcBef>
              <a:buNone/>
            </a:pPr>
            <a:r>
              <a:rPr lang="en-US" sz="2000" dirty="0"/>
              <a:t>There is a camp in the nearby bush inhabited by the wives and young children of Fulani herdsmen. Some of the Fulani women are pregnant. They show up at the primary healthcare </a:t>
            </a:r>
            <a:r>
              <a:rPr lang="en-US" sz="2000" dirty="0" err="1"/>
              <a:t>centre</a:t>
            </a:r>
            <a:r>
              <a:rPr lang="en-US" sz="2000" dirty="0"/>
              <a:t> requesting to benefit from the distribution of free baby products. </a:t>
            </a:r>
          </a:p>
          <a:p>
            <a:pPr>
              <a:spcBef>
                <a:spcPts val="0"/>
              </a:spcBef>
              <a:buNone/>
            </a:pPr>
            <a:endParaRPr lang="en-US" sz="2000" dirty="0"/>
          </a:p>
          <a:p>
            <a:pPr marL="46038" indent="-46038">
              <a:spcBef>
                <a:spcPts val="0"/>
              </a:spcBef>
              <a:buNone/>
            </a:pPr>
            <a:r>
              <a:rPr lang="en-US" sz="2000" dirty="0"/>
              <a:t>The women of the community try to chase the Fulani women away. According to them, Fulani cattle have been destroying their farms, therefore the Fulani women should not partake in the giveaway.  </a:t>
            </a:r>
          </a:p>
          <a:p>
            <a:pPr marL="46038" indent="-46038">
              <a:spcBef>
                <a:spcPts val="0"/>
              </a:spcBef>
              <a:buNone/>
            </a:pPr>
            <a:endParaRPr lang="en-US" sz="2000" dirty="0"/>
          </a:p>
          <a:p>
            <a:pPr marL="46038" indent="-46038">
              <a:spcBef>
                <a:spcPts val="0"/>
              </a:spcBef>
              <a:buNone/>
            </a:pPr>
            <a:r>
              <a:rPr lang="en-US" sz="2000" dirty="0"/>
              <a:t>What will you do and why?</a:t>
            </a:r>
          </a:p>
          <a:p>
            <a:pPr marL="46038" indent="-46038">
              <a:spcBef>
                <a:spcPts val="0"/>
              </a:spcBef>
              <a:buNone/>
            </a:pPr>
            <a:endParaRPr lang="en-US" sz="2000" dirty="0"/>
          </a:p>
          <a:p>
            <a:pPr marL="46038" indent="-46038">
              <a:spcBef>
                <a:spcPts val="0"/>
              </a:spcBef>
              <a:buNone/>
            </a:pPr>
            <a:endParaRPr lang="en-US" sz="2000" dirty="0"/>
          </a:p>
        </p:txBody>
      </p:sp>
    </p:spTree>
    <p:extLst>
      <p:ext uri="{BB962C8B-B14F-4D97-AF65-F5344CB8AC3E}">
        <p14:creationId xmlns:p14="http://schemas.microsoft.com/office/powerpoint/2010/main" val="2745448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25068-630C-46C5-BF4F-5387EDA1D741}"/>
              </a:ext>
            </a:extLst>
          </p:cNvPr>
          <p:cNvSpPr>
            <a:spLocks noGrp="1"/>
          </p:cNvSpPr>
          <p:nvPr>
            <p:ph type="title"/>
          </p:nvPr>
        </p:nvSpPr>
        <p:spPr>
          <a:xfrm>
            <a:off x="569626" y="365125"/>
            <a:ext cx="10784174" cy="909039"/>
          </a:xfrm>
        </p:spPr>
        <p:txBody>
          <a:bodyPr/>
          <a:lstStyle/>
          <a:p>
            <a:pPr algn="ctr"/>
            <a:r>
              <a:rPr lang="en-GB" b="1" dirty="0"/>
              <a:t>Stewardship</a:t>
            </a:r>
          </a:p>
        </p:txBody>
      </p:sp>
      <p:sp>
        <p:nvSpPr>
          <p:cNvPr id="4" name="Content Placeholder 3">
            <a:extLst>
              <a:ext uri="{FF2B5EF4-FFF2-40B4-BE49-F238E27FC236}">
                <a16:creationId xmlns:a16="http://schemas.microsoft.com/office/drawing/2014/main" id="{6E1135E4-EE9D-48DA-9E7B-3DF9454E0E10}"/>
              </a:ext>
            </a:extLst>
          </p:cNvPr>
          <p:cNvSpPr>
            <a:spLocks noGrp="1"/>
          </p:cNvSpPr>
          <p:nvPr>
            <p:ph idx="1"/>
          </p:nvPr>
        </p:nvSpPr>
        <p:spPr>
          <a:xfrm>
            <a:off x="242341" y="2211749"/>
            <a:ext cx="11707318" cy="4963878"/>
          </a:xfrm>
        </p:spPr>
        <p:txBody>
          <a:bodyPr>
            <a:normAutofit/>
          </a:bodyPr>
          <a:lstStyle/>
          <a:p>
            <a:pPr marL="0" lvl="0" indent="0">
              <a:lnSpc>
                <a:spcPct val="100000"/>
              </a:lnSpc>
              <a:spcBef>
                <a:spcPts val="0"/>
              </a:spcBef>
              <a:buNone/>
              <a:defRPr/>
            </a:pPr>
            <a:r>
              <a:rPr lang="en-GB" sz="2400" dirty="0">
                <a:solidFill>
                  <a:srgbClr val="000000"/>
                </a:solidFill>
                <a:ea typeface="Calibri" panose="020F0502020204030204" pitchFamily="34" charset="0"/>
                <a:cs typeface="Times New Roman" panose="02020603050405020304" pitchFamily="18" charset="0"/>
              </a:rPr>
              <a:t>You are given an assignment to draft a proposal requesting for ecological funds. This was to be done within one week with two of your colleagues. You eventually shared the work among each other. Yours was done and the rest didn’t with no justifiable reason. Your boss requests of the work a day to the submission date. </a:t>
            </a:r>
          </a:p>
          <a:p>
            <a:pPr marL="0" lvl="0" indent="0">
              <a:lnSpc>
                <a:spcPct val="100000"/>
              </a:lnSpc>
              <a:spcBef>
                <a:spcPts val="0"/>
              </a:spcBef>
              <a:buNone/>
              <a:defRPr/>
            </a:pPr>
            <a:endParaRPr lang="en-GB" sz="2400" dirty="0">
              <a:solidFill>
                <a:srgbClr val="000000"/>
              </a:solidFill>
              <a:ea typeface="Calibri" panose="020F0502020204030204" pitchFamily="34" charset="0"/>
              <a:cs typeface="Times New Roman" panose="02020603050405020304" pitchFamily="18" charset="0"/>
            </a:endParaRPr>
          </a:p>
          <a:p>
            <a:pPr marL="0" lvl="0" indent="0">
              <a:lnSpc>
                <a:spcPct val="100000"/>
              </a:lnSpc>
              <a:spcBef>
                <a:spcPts val="0"/>
              </a:spcBef>
              <a:buNone/>
              <a:defRPr/>
            </a:pPr>
            <a:r>
              <a:rPr lang="en-GB" sz="2400" dirty="0">
                <a:solidFill>
                  <a:srgbClr val="000000"/>
                </a:solidFill>
                <a:ea typeface="Calibri" panose="020F0502020204030204" pitchFamily="34" charset="0"/>
                <a:cs typeface="Times New Roman" panose="02020603050405020304" pitchFamily="18" charset="0"/>
              </a:rPr>
              <a:t>The company will most certainly miss the grants due to your inability to write a proposal. Your boss discovers work undone and gets angry, writes a letter of dismissal to you and your colleagues but a disciplinary panel calls you for explanations. </a:t>
            </a:r>
          </a:p>
          <a:p>
            <a:pPr marL="0" lvl="0" indent="0">
              <a:lnSpc>
                <a:spcPct val="100000"/>
              </a:lnSpc>
              <a:spcBef>
                <a:spcPts val="0"/>
              </a:spcBef>
              <a:buNone/>
              <a:defRPr/>
            </a:pPr>
            <a:endParaRPr lang="en-GB" sz="2400" dirty="0">
              <a:solidFill>
                <a:srgbClr val="000000"/>
              </a:solidFill>
              <a:ea typeface="Calibri" panose="020F0502020204030204" pitchFamily="34" charset="0"/>
              <a:cs typeface="Times New Roman" panose="02020603050405020304" pitchFamily="18" charset="0"/>
            </a:endParaRPr>
          </a:p>
          <a:p>
            <a:pPr marL="0" lvl="0" indent="0">
              <a:lnSpc>
                <a:spcPct val="100000"/>
              </a:lnSpc>
              <a:spcBef>
                <a:spcPts val="0"/>
              </a:spcBef>
              <a:buNone/>
              <a:defRPr/>
            </a:pPr>
            <a:r>
              <a:rPr lang="en-GB" sz="2400" dirty="0">
                <a:solidFill>
                  <a:srgbClr val="000000"/>
                </a:solidFill>
                <a:ea typeface="Calibri" panose="020F0502020204030204" pitchFamily="34" charset="0"/>
                <a:cs typeface="Times New Roman" panose="02020603050405020304" pitchFamily="18" charset="0"/>
              </a:rPr>
              <a:t>Do you think this is an opportunity to exonerate yourself. If yes, why and if No, What steps are needed to save your job and those of your colleagues. </a:t>
            </a:r>
            <a:endParaRPr lang="en-GB"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14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0C4E4-4A24-4257-A669-3E3D1DAC605C}"/>
              </a:ext>
            </a:extLst>
          </p:cNvPr>
          <p:cNvSpPr>
            <a:spLocks noGrp="1"/>
          </p:cNvSpPr>
          <p:nvPr>
            <p:ph type="title"/>
          </p:nvPr>
        </p:nvSpPr>
        <p:spPr>
          <a:xfrm>
            <a:off x="431234" y="-9604"/>
            <a:ext cx="11760765" cy="1325563"/>
          </a:xfrm>
        </p:spPr>
        <p:txBody>
          <a:bodyPr>
            <a:normAutofit/>
          </a:bodyPr>
          <a:lstStyle/>
          <a:p>
            <a:pPr algn="ctr"/>
            <a:r>
              <a:rPr lang="en-GB" sz="4000" b="1" dirty="0"/>
              <a:t>Subsidiarity</a:t>
            </a:r>
          </a:p>
        </p:txBody>
      </p:sp>
      <p:sp>
        <p:nvSpPr>
          <p:cNvPr id="4" name="Content Placeholder 3">
            <a:extLst>
              <a:ext uri="{FF2B5EF4-FFF2-40B4-BE49-F238E27FC236}">
                <a16:creationId xmlns:a16="http://schemas.microsoft.com/office/drawing/2014/main" id="{BA784A6B-639D-481F-828E-23F7FCBC3161}"/>
              </a:ext>
            </a:extLst>
          </p:cNvPr>
          <p:cNvSpPr>
            <a:spLocks noGrp="1"/>
          </p:cNvSpPr>
          <p:nvPr>
            <p:ph idx="1"/>
          </p:nvPr>
        </p:nvSpPr>
        <p:spPr>
          <a:xfrm>
            <a:off x="309315" y="1693911"/>
            <a:ext cx="11329530" cy="4667250"/>
          </a:xfrm>
        </p:spPr>
        <p:txBody>
          <a:bodyPr>
            <a:normAutofit/>
          </a:bodyPr>
          <a:lstStyle/>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Your finance assistant Peter as part of his job role is required to have skills in MS Excel. The team is working on an important proposal which is due by 5.00pm. Peter is assigned to work on the budget. He accepts the task without asking for any clarification or support. </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By 4.30pm Peter brings you an incomplete, incomprehensive budget. He is anxious to close for the day in order to catch a lift home with another colleague. </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steps will you take 1) immediately, and 2) afterwards? </a:t>
            </a: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400" dirty="0"/>
          </a:p>
        </p:txBody>
      </p:sp>
    </p:spTree>
    <p:extLst>
      <p:ext uri="{BB962C8B-B14F-4D97-AF65-F5344CB8AC3E}">
        <p14:creationId xmlns:p14="http://schemas.microsoft.com/office/powerpoint/2010/main" val="314174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980B0-A204-46A6-9EB6-325913203EC4}"/>
              </a:ext>
            </a:extLst>
          </p:cNvPr>
          <p:cNvSpPr>
            <a:spLocks noGrp="1"/>
          </p:cNvSpPr>
          <p:nvPr>
            <p:ph type="title"/>
          </p:nvPr>
        </p:nvSpPr>
        <p:spPr>
          <a:xfrm>
            <a:off x="389744" y="361924"/>
            <a:ext cx="10515600" cy="1325563"/>
          </a:xfrm>
        </p:spPr>
        <p:txBody>
          <a:bodyPr/>
          <a:lstStyle/>
          <a:p>
            <a:pPr algn="ctr"/>
            <a:r>
              <a:rPr lang="en-GB" dirty="0"/>
              <a:t>Human Equality</a:t>
            </a:r>
          </a:p>
        </p:txBody>
      </p:sp>
      <p:sp>
        <p:nvSpPr>
          <p:cNvPr id="4" name="Content Placeholder 3">
            <a:extLst>
              <a:ext uri="{FF2B5EF4-FFF2-40B4-BE49-F238E27FC236}">
                <a16:creationId xmlns:a16="http://schemas.microsoft.com/office/drawing/2014/main" id="{9A5B4A8D-6CEF-47CB-9519-6C26E2AA3A61}"/>
              </a:ext>
            </a:extLst>
          </p:cNvPr>
          <p:cNvSpPr>
            <a:spLocks noGrp="1"/>
          </p:cNvSpPr>
          <p:nvPr>
            <p:ph idx="1"/>
          </p:nvPr>
        </p:nvSpPr>
        <p:spPr>
          <a:xfrm>
            <a:off x="389744" y="1690688"/>
            <a:ext cx="11572407" cy="4802187"/>
          </a:xfrm>
        </p:spPr>
        <p:txBody>
          <a:bodyPr>
            <a:normAutofit/>
          </a:bodyPr>
          <a:lstStyle/>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 cleaner comes to you to complain that she is not receiving medical benefits, unlike others in the company. She approached HR and was told that she is not entitled to medical benefits.  </a:t>
            </a:r>
          </a:p>
          <a:p>
            <a:pPr marL="0" indent="0">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She is afraid to speak up, but she has a sick child and is struggling to cover the medical expenses. She has worked in the company for many years and feels that she should be entitled to medical cover, just like other staff. </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As a manager of the company, how will you handle this case?</a:t>
            </a:r>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66501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B1057-8B03-4136-AC95-ECBD13F04790}"/>
              </a:ext>
            </a:extLst>
          </p:cNvPr>
          <p:cNvSpPr>
            <a:spLocks noGrp="1"/>
          </p:cNvSpPr>
          <p:nvPr>
            <p:ph type="title"/>
          </p:nvPr>
        </p:nvSpPr>
        <p:spPr/>
        <p:txBody>
          <a:bodyPr/>
          <a:lstStyle/>
          <a:p>
            <a:r>
              <a:rPr lang="en-GB" dirty="0"/>
              <a:t>Exercise: Common Good</a:t>
            </a:r>
          </a:p>
        </p:txBody>
      </p:sp>
      <p:sp>
        <p:nvSpPr>
          <p:cNvPr id="4" name="Content Placeholder 3">
            <a:extLst>
              <a:ext uri="{FF2B5EF4-FFF2-40B4-BE49-F238E27FC236}">
                <a16:creationId xmlns:a16="http://schemas.microsoft.com/office/drawing/2014/main" id="{83770F11-00F5-4216-9493-1804A84CFBCA}"/>
              </a:ext>
            </a:extLst>
          </p:cNvPr>
          <p:cNvSpPr>
            <a:spLocks noGrp="1"/>
          </p:cNvSpPr>
          <p:nvPr>
            <p:ph idx="1"/>
          </p:nvPr>
        </p:nvSpPr>
        <p:spPr>
          <a:xfrm>
            <a:off x="716280" y="1804417"/>
            <a:ext cx="10515600" cy="4688458"/>
          </a:xfrm>
        </p:spPr>
        <p:txBody>
          <a:bodyPr>
            <a:normAutofit fontScale="92500" lnSpcReduction="20000"/>
          </a:bodyPr>
          <a:lstStyle/>
          <a:p>
            <a:r>
              <a:rPr lang="en-GB" dirty="0">
                <a:ea typeface="Calibri" panose="020F0502020204030204" pitchFamily="34" charset="0"/>
                <a:cs typeface="Times New Roman" panose="02020603050405020304" pitchFamily="18" charset="0"/>
              </a:rPr>
              <a:t>You live in a nice duplex in a housing estate in Abuja. You are in the process of relocating to Canada with your family, and will be leaving in a week’s time. </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The transformer that serves the entire estate has broken down beyond repair. The residents decided to levy themselves to buy  a new one. Those in duplexes will pay N300,000 each, those in bungalows N250,000 and those in flats N150,000. </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You have a backup generator that you are using in the meantime to power your appliances. </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How will you respond to the request to pay up your levy?</a:t>
            </a:r>
          </a:p>
          <a:p>
            <a:endParaRPr lang="en-GB" dirty="0">
              <a:latin typeface="+mj-lt"/>
            </a:endParaRPr>
          </a:p>
        </p:txBody>
      </p:sp>
    </p:spTree>
    <p:extLst>
      <p:ext uri="{BB962C8B-B14F-4D97-AF65-F5344CB8AC3E}">
        <p14:creationId xmlns:p14="http://schemas.microsoft.com/office/powerpoint/2010/main" val="73745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93420AA5-BCB6-4E46-8E2D-0D1B11320C44}"/>
              </a:ext>
            </a:extLst>
          </p:cNvPr>
          <p:cNvSpPr/>
          <p:nvPr/>
        </p:nvSpPr>
        <p:spPr>
          <a:xfrm>
            <a:off x="6752471" y="2498567"/>
            <a:ext cx="1636295" cy="1407695"/>
          </a:xfrm>
          <a:prstGeom prst="hexagon">
            <a:avLst/>
          </a:prstGeom>
          <a:solidFill>
            <a:srgbClr val="50D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The Common Good</a:t>
            </a:r>
          </a:p>
        </p:txBody>
      </p:sp>
      <p:sp>
        <p:nvSpPr>
          <p:cNvPr id="6" name="Hexagon 5">
            <a:extLst>
              <a:ext uri="{FF2B5EF4-FFF2-40B4-BE49-F238E27FC236}">
                <a16:creationId xmlns:a16="http://schemas.microsoft.com/office/drawing/2014/main" id="{DB6C4336-2AC3-476F-BE50-78785F28080E}"/>
              </a:ext>
            </a:extLst>
          </p:cNvPr>
          <p:cNvSpPr/>
          <p:nvPr/>
        </p:nvSpPr>
        <p:spPr>
          <a:xfrm>
            <a:off x="6670237" y="4071990"/>
            <a:ext cx="1718529" cy="1571113"/>
          </a:xfrm>
          <a:prstGeom prst="hex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chemeClr val="tx1"/>
                </a:solidFill>
              </a:rPr>
              <a:t>Stewardship</a:t>
            </a:r>
          </a:p>
        </p:txBody>
      </p:sp>
      <p:sp>
        <p:nvSpPr>
          <p:cNvPr id="7" name="Hexagon 6">
            <a:extLst>
              <a:ext uri="{FF2B5EF4-FFF2-40B4-BE49-F238E27FC236}">
                <a16:creationId xmlns:a16="http://schemas.microsoft.com/office/drawing/2014/main" id="{618E3A8C-3D8F-4E45-847B-F6ED553B418C}"/>
              </a:ext>
            </a:extLst>
          </p:cNvPr>
          <p:cNvSpPr/>
          <p:nvPr/>
        </p:nvSpPr>
        <p:spPr>
          <a:xfrm>
            <a:off x="5256043" y="4956348"/>
            <a:ext cx="1636296" cy="1407695"/>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Option for the Poor</a:t>
            </a:r>
          </a:p>
        </p:txBody>
      </p:sp>
      <p:sp>
        <p:nvSpPr>
          <p:cNvPr id="8" name="Hexagon 7">
            <a:extLst>
              <a:ext uri="{FF2B5EF4-FFF2-40B4-BE49-F238E27FC236}">
                <a16:creationId xmlns:a16="http://schemas.microsoft.com/office/drawing/2014/main" id="{17D0DC02-7FE5-4B26-9E93-7191586FA9F9}"/>
              </a:ext>
            </a:extLst>
          </p:cNvPr>
          <p:cNvSpPr/>
          <p:nvPr/>
        </p:nvSpPr>
        <p:spPr>
          <a:xfrm>
            <a:off x="3738332" y="4168278"/>
            <a:ext cx="1731543" cy="1576140"/>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tx1"/>
                </a:solidFill>
              </a:rPr>
              <a:t>Subsidiarity</a:t>
            </a:r>
          </a:p>
        </p:txBody>
      </p:sp>
      <p:sp>
        <p:nvSpPr>
          <p:cNvPr id="9" name="Hexagon 8">
            <a:extLst>
              <a:ext uri="{FF2B5EF4-FFF2-40B4-BE49-F238E27FC236}">
                <a16:creationId xmlns:a16="http://schemas.microsoft.com/office/drawing/2014/main" id="{A8B0E7CE-579C-4A5B-9ACC-153F62AF66EE}"/>
              </a:ext>
            </a:extLst>
          </p:cNvPr>
          <p:cNvSpPr/>
          <p:nvPr/>
        </p:nvSpPr>
        <p:spPr>
          <a:xfrm>
            <a:off x="3615745" y="2524666"/>
            <a:ext cx="1731542" cy="1477884"/>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chemeClr val="tx1"/>
                </a:solidFill>
              </a:rPr>
              <a:t>Family,</a:t>
            </a:r>
          </a:p>
          <a:p>
            <a:pPr lvl="0" algn="ctr"/>
            <a:r>
              <a:rPr lang="en-GB" sz="1400" b="1" dirty="0">
                <a:solidFill>
                  <a:schemeClr val="tx1"/>
                </a:solidFill>
              </a:rPr>
              <a:t>Community,</a:t>
            </a:r>
          </a:p>
          <a:p>
            <a:pPr lvl="0" algn="ctr"/>
            <a:r>
              <a:rPr lang="en-GB" sz="1400" b="1" dirty="0">
                <a:solidFill>
                  <a:schemeClr val="tx1"/>
                </a:solidFill>
              </a:rPr>
              <a:t>Participation</a:t>
            </a:r>
          </a:p>
        </p:txBody>
      </p:sp>
      <p:sp>
        <p:nvSpPr>
          <p:cNvPr id="10" name="Hexagon 9">
            <a:extLst>
              <a:ext uri="{FF2B5EF4-FFF2-40B4-BE49-F238E27FC236}">
                <a16:creationId xmlns:a16="http://schemas.microsoft.com/office/drawing/2014/main" id="{86B2EE8F-7FD6-4979-9CE3-1F9E7FCB631C}"/>
              </a:ext>
            </a:extLst>
          </p:cNvPr>
          <p:cNvSpPr/>
          <p:nvPr/>
        </p:nvSpPr>
        <p:spPr>
          <a:xfrm>
            <a:off x="3533029" y="905163"/>
            <a:ext cx="1754608" cy="1477884"/>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tx1"/>
                </a:solidFill>
              </a:rPr>
              <a:t>Association</a:t>
            </a:r>
          </a:p>
        </p:txBody>
      </p:sp>
      <p:sp>
        <p:nvSpPr>
          <p:cNvPr id="11" name="Hexagon 10">
            <a:extLst>
              <a:ext uri="{FF2B5EF4-FFF2-40B4-BE49-F238E27FC236}">
                <a16:creationId xmlns:a16="http://schemas.microsoft.com/office/drawing/2014/main" id="{67261494-BFAB-41FB-9D8D-580FB7037596}"/>
              </a:ext>
            </a:extLst>
          </p:cNvPr>
          <p:cNvSpPr/>
          <p:nvPr/>
        </p:nvSpPr>
        <p:spPr>
          <a:xfrm>
            <a:off x="5116176" y="172098"/>
            <a:ext cx="1657345" cy="1418175"/>
          </a:xfrm>
          <a:prstGeom prst="hexagon">
            <a:avLst/>
          </a:prstGeom>
          <a:solidFill>
            <a:srgbClr val="E86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Solidarity</a:t>
            </a:r>
          </a:p>
        </p:txBody>
      </p:sp>
      <p:sp>
        <p:nvSpPr>
          <p:cNvPr id="12" name="Hexagon 11">
            <a:extLst>
              <a:ext uri="{FF2B5EF4-FFF2-40B4-BE49-F238E27FC236}">
                <a16:creationId xmlns:a16="http://schemas.microsoft.com/office/drawing/2014/main" id="{8A5DF200-260F-43A4-BE4C-EAC3D627046E}"/>
              </a:ext>
            </a:extLst>
          </p:cNvPr>
          <p:cNvSpPr/>
          <p:nvPr/>
        </p:nvSpPr>
        <p:spPr>
          <a:xfrm>
            <a:off x="5238998" y="3329424"/>
            <a:ext cx="1670386" cy="1441791"/>
          </a:xfrm>
          <a:prstGeom prst="hex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Human Dignity</a:t>
            </a:r>
          </a:p>
        </p:txBody>
      </p:sp>
      <p:sp>
        <p:nvSpPr>
          <p:cNvPr id="13" name="Hexagon 12">
            <a:extLst>
              <a:ext uri="{FF2B5EF4-FFF2-40B4-BE49-F238E27FC236}">
                <a16:creationId xmlns:a16="http://schemas.microsoft.com/office/drawing/2014/main" id="{0716A4AE-E03C-4F61-AF36-AAA0ADB05F1E}"/>
              </a:ext>
            </a:extLst>
          </p:cNvPr>
          <p:cNvSpPr/>
          <p:nvPr/>
        </p:nvSpPr>
        <p:spPr>
          <a:xfrm>
            <a:off x="6670237" y="917147"/>
            <a:ext cx="1636295" cy="1407695"/>
          </a:xfrm>
          <a:prstGeom prst="hexagon">
            <a:avLst/>
          </a:prstGeom>
          <a:solidFill>
            <a:srgbClr val="BB94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Equality</a:t>
            </a:r>
          </a:p>
        </p:txBody>
      </p:sp>
      <p:sp>
        <p:nvSpPr>
          <p:cNvPr id="14" name="Hexagon 13">
            <a:extLst>
              <a:ext uri="{FF2B5EF4-FFF2-40B4-BE49-F238E27FC236}">
                <a16:creationId xmlns:a16="http://schemas.microsoft.com/office/drawing/2014/main" id="{12724D71-9CA0-4398-8536-718983110982}"/>
              </a:ext>
            </a:extLst>
          </p:cNvPr>
          <p:cNvSpPr/>
          <p:nvPr/>
        </p:nvSpPr>
        <p:spPr>
          <a:xfrm>
            <a:off x="5190374" y="1756001"/>
            <a:ext cx="1636295" cy="140769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tx1"/>
                </a:solidFill>
              </a:rPr>
              <a:t>Respect for Human Life</a:t>
            </a:r>
          </a:p>
        </p:txBody>
      </p:sp>
      <p:sp>
        <p:nvSpPr>
          <p:cNvPr id="15" name="Title 2">
            <a:extLst>
              <a:ext uri="{FF2B5EF4-FFF2-40B4-BE49-F238E27FC236}">
                <a16:creationId xmlns:a16="http://schemas.microsoft.com/office/drawing/2014/main" id="{54C40C73-B384-4228-A92D-11F5F0FB0CDD}"/>
              </a:ext>
            </a:extLst>
          </p:cNvPr>
          <p:cNvSpPr txBox="1">
            <a:spLocks/>
          </p:cNvSpPr>
          <p:nvPr/>
        </p:nvSpPr>
        <p:spPr>
          <a:xfrm>
            <a:off x="474474" y="2674100"/>
            <a:ext cx="3141271" cy="218344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dirty="0">
                <a:latin typeface="Arial Black" panose="020B0A04020102020204" pitchFamily="34" charset="0"/>
                <a:ea typeface="Calibri" panose="020F0502020204030204" pitchFamily="34" charset="0"/>
                <a:cs typeface="Times New Roman" panose="02020603050405020304" pitchFamily="18" charset="0"/>
              </a:rPr>
              <a:t>Principles of Catholic Social Teaching:</a:t>
            </a:r>
            <a:br>
              <a:rPr lang="en-GB" sz="3700" dirty="0">
                <a:latin typeface="Arial Black" panose="020B0A04020102020204" pitchFamily="34" charset="0"/>
                <a:ea typeface="Calibri" panose="020F0502020204030204" pitchFamily="34" charset="0"/>
                <a:cs typeface="Times New Roman" panose="02020603050405020304" pitchFamily="18" charset="0"/>
              </a:rPr>
            </a:br>
            <a:endParaRPr lang="en-GB" sz="3700" dirty="0">
              <a:latin typeface="Arial Black" panose="020B0A04020102020204" pitchFamily="34" charset="0"/>
            </a:endParaRPr>
          </a:p>
        </p:txBody>
      </p:sp>
    </p:spTree>
    <p:extLst>
      <p:ext uri="{BB962C8B-B14F-4D97-AF65-F5344CB8AC3E}">
        <p14:creationId xmlns:p14="http://schemas.microsoft.com/office/powerpoint/2010/main" val="250286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F55A9AA-E373-44DF-BBAB-8CD4EF297C0F}"/>
              </a:ext>
            </a:extLst>
          </p:cNvPr>
          <p:cNvSpPr>
            <a:spLocks noGrp="1"/>
          </p:cNvSpPr>
          <p:nvPr>
            <p:ph type="title"/>
          </p:nvPr>
        </p:nvSpPr>
        <p:spPr>
          <a:xfrm>
            <a:off x="621792" y="1161288"/>
            <a:ext cx="3602736" cy="4526280"/>
          </a:xfrm>
        </p:spPr>
        <p:txBody>
          <a:bodyPr vert="horz" lIns="91440" tIns="45720" rIns="91440" bIns="45720" rtlCol="0">
            <a:normAutofit/>
          </a:bodyPr>
          <a:lstStyle/>
          <a:p>
            <a:r>
              <a:rPr lang="en-US" sz="4000" dirty="0">
                <a:latin typeface="Arial Black" panose="020B0A04020102020204" pitchFamily="34" charset="0"/>
              </a:rPr>
              <a:t>Workshop </a:t>
            </a:r>
            <a:br>
              <a:rPr lang="en-US" sz="4000" dirty="0">
                <a:latin typeface="Arial Black" panose="020B0A04020102020204" pitchFamily="34" charset="0"/>
              </a:rPr>
            </a:br>
            <a:r>
              <a:rPr lang="en-US" sz="4000" dirty="0">
                <a:latin typeface="Arial Black" panose="020B0A04020102020204" pitchFamily="34" charset="0"/>
              </a:rPr>
              <a:t>Objectives</a:t>
            </a:r>
            <a:endParaRPr lang="en-US" sz="4000" kern="1200" dirty="0">
              <a:latin typeface="Arial Black" panose="020B0A04020102020204" pitchFamily="34" charset="0"/>
            </a:endParaRPr>
          </a:p>
        </p:txBody>
      </p:sp>
      <p:sp>
        <p:nvSpPr>
          <p:cNvPr id="19"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9191E602-D106-42AC-8B26-960AC1CAC0B1}"/>
              </a:ext>
            </a:extLst>
          </p:cNvPr>
          <p:cNvSpPr>
            <a:spLocks noGrp="1"/>
          </p:cNvSpPr>
          <p:nvPr>
            <p:ph idx="1"/>
          </p:nvPr>
        </p:nvSpPr>
        <p:spPr>
          <a:xfrm>
            <a:off x="5113421" y="842211"/>
            <a:ext cx="6797842" cy="5083101"/>
          </a:xfrm>
        </p:spPr>
        <p:txBody>
          <a:bodyPr vert="horz" lIns="91440" tIns="45720" rIns="91440" bIns="45720" rtlCol="0" anchor="ctr">
            <a:normAutofit/>
          </a:bodyPr>
          <a:lstStyle/>
          <a:p>
            <a:pPr marL="342900">
              <a:spcAft>
                <a:spcPts val="800"/>
              </a:spcAft>
            </a:pPr>
            <a:r>
              <a:rPr lang="en-US" sz="2400" b="1" dirty="0"/>
              <a:t>To alert us to the fact that the Church’s teaching on social justice is an essential part of our faith. </a:t>
            </a:r>
          </a:p>
          <a:p>
            <a:pPr marL="342900" lvl="0">
              <a:spcAft>
                <a:spcPts val="800"/>
              </a:spcAft>
            </a:pPr>
            <a:r>
              <a:rPr lang="en-US" sz="2400" b="1" dirty="0"/>
              <a:t>To become familiar with ten major themes in CST.</a:t>
            </a:r>
            <a:endParaRPr lang="en-US" sz="2400" b="1" dirty="0">
              <a:effectLst/>
            </a:endParaRPr>
          </a:p>
          <a:p>
            <a:pPr marL="342900" lvl="0">
              <a:spcAft>
                <a:spcPts val="800"/>
              </a:spcAft>
            </a:pPr>
            <a:r>
              <a:rPr lang="en-US" sz="2400" b="1" dirty="0"/>
              <a:t>To understand the link between these themes and our reality in the Nigerian context</a:t>
            </a:r>
          </a:p>
          <a:p>
            <a:pPr marL="342900" lvl="0">
              <a:spcAft>
                <a:spcPts val="800"/>
              </a:spcAft>
            </a:pPr>
            <a:r>
              <a:rPr lang="en-US" sz="2400" b="1" dirty="0"/>
              <a:t>To learn how we can apply the themes and concepts in our everyday life and work.</a:t>
            </a:r>
          </a:p>
          <a:p>
            <a:pPr marL="342900" lvl="0">
              <a:spcAft>
                <a:spcPts val="800"/>
              </a:spcAft>
            </a:pPr>
            <a:r>
              <a:rPr lang="en-US" sz="2400" b="1" dirty="0"/>
              <a:t>To motivate us to further action for the good of the individual and society at all levels</a:t>
            </a:r>
            <a:endParaRPr lang="en-US" sz="2400" b="1" dirty="0">
              <a:effectLst/>
            </a:endParaRPr>
          </a:p>
        </p:txBody>
      </p:sp>
    </p:spTree>
    <p:extLst>
      <p:ext uri="{BB962C8B-B14F-4D97-AF65-F5344CB8AC3E}">
        <p14:creationId xmlns:p14="http://schemas.microsoft.com/office/powerpoint/2010/main" val="9076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68B4B-F769-47EF-AD9A-76D26F77DAC6}"/>
              </a:ext>
            </a:extLst>
          </p:cNvPr>
          <p:cNvSpPr>
            <a:spLocks noGrp="1"/>
          </p:cNvSpPr>
          <p:nvPr>
            <p:ph type="title"/>
          </p:nvPr>
        </p:nvSpPr>
        <p:spPr>
          <a:xfrm>
            <a:off x="502807" y="304414"/>
            <a:ext cx="3505495" cy="1622321"/>
          </a:xfrm>
        </p:spPr>
        <p:txBody>
          <a:bodyPr>
            <a:normAutofit/>
          </a:bodyPr>
          <a:lstStyle/>
          <a:p>
            <a:r>
              <a:rPr lang="en-GB" sz="3700" dirty="0">
                <a:latin typeface="+mn-lt"/>
                <a:ea typeface="Calibri" panose="020F0502020204030204" pitchFamily="34" charset="0"/>
                <a:cs typeface="Times New Roman" panose="02020603050405020304" pitchFamily="18" charset="0"/>
              </a:rPr>
              <a:t>What is Catholic Social Teaching? </a:t>
            </a:r>
            <a:br>
              <a:rPr lang="en-GB" sz="3700" dirty="0">
                <a:latin typeface="+mn-lt"/>
                <a:ea typeface="Calibri" panose="020F0502020204030204" pitchFamily="34" charset="0"/>
                <a:cs typeface="Times New Roman" panose="02020603050405020304" pitchFamily="18" charset="0"/>
              </a:rPr>
            </a:br>
            <a:endParaRPr lang="en-GB" sz="3700" dirty="0">
              <a:latin typeface="+mn-lt"/>
            </a:endParaRPr>
          </a:p>
        </p:txBody>
      </p:sp>
      <p:sp>
        <p:nvSpPr>
          <p:cNvPr id="4" name="Content Placeholder 3">
            <a:extLst>
              <a:ext uri="{FF2B5EF4-FFF2-40B4-BE49-F238E27FC236}">
                <a16:creationId xmlns:a16="http://schemas.microsoft.com/office/drawing/2014/main" id="{D21D3B4F-3BD4-44C0-A686-485946E3CAF4}"/>
              </a:ext>
            </a:extLst>
          </p:cNvPr>
          <p:cNvSpPr>
            <a:spLocks noGrp="1"/>
          </p:cNvSpPr>
          <p:nvPr>
            <p:ph idx="1"/>
          </p:nvPr>
        </p:nvSpPr>
        <p:spPr>
          <a:xfrm>
            <a:off x="318359" y="1926736"/>
            <a:ext cx="3874389" cy="4839824"/>
          </a:xfrm>
        </p:spPr>
        <p:txBody>
          <a:bodyPr>
            <a:normAutofit/>
          </a:bodyPr>
          <a:lstStyle/>
          <a:p>
            <a:r>
              <a:rPr lang="en-GB" sz="1800" dirty="0"/>
              <a:t>The Catholic Social Teaching is about the </a:t>
            </a:r>
            <a:r>
              <a:rPr lang="en-US" sz="1800" dirty="0"/>
              <a:t>complex realities of human existence within society and </a:t>
            </a:r>
            <a:r>
              <a:rPr lang="en-GB" sz="1800" dirty="0"/>
              <a:t>the international order. </a:t>
            </a:r>
          </a:p>
          <a:p>
            <a:r>
              <a:rPr lang="en-GB" sz="1800" dirty="0"/>
              <a:t>Borne out of centuries of </a:t>
            </a:r>
            <a:r>
              <a:rPr lang="en-GB" sz="1800" dirty="0">
                <a:ea typeface="Calibri" panose="020F0502020204030204" pitchFamily="34" charset="0"/>
                <a:cs typeface="Times New Roman" panose="02020603050405020304" pitchFamily="18" charset="0"/>
              </a:rPr>
              <a:t>careful reflection and illuminated by Faith, Gospel and Church tradition.</a:t>
            </a:r>
          </a:p>
          <a:p>
            <a:r>
              <a:rPr lang="en-GB" sz="1800" dirty="0">
                <a:ea typeface="Calibri" panose="020F0502020204030204" pitchFamily="34" charset="0"/>
                <a:cs typeface="Times New Roman" panose="02020603050405020304" pitchFamily="18" charset="0"/>
              </a:rPr>
              <a:t>Catholic Social Teaching has:</a:t>
            </a:r>
          </a:p>
          <a:p>
            <a:pPr lvl="1"/>
            <a:r>
              <a:rPr lang="en-US" sz="1800" b="1" dirty="0">
                <a:ea typeface="Calibri" panose="020F0502020204030204" pitchFamily="34" charset="0"/>
                <a:cs typeface="Times New Roman" panose="02020603050405020304" pitchFamily="18" charset="0"/>
              </a:rPr>
              <a:t>TRUTH</a:t>
            </a:r>
            <a:r>
              <a:rPr lang="en-US" sz="1800" dirty="0">
                <a:ea typeface="Calibri" panose="020F0502020204030204" pitchFamily="34" charset="0"/>
                <a:cs typeface="Times New Roman" panose="02020603050405020304" pitchFamily="18" charset="0"/>
              </a:rPr>
              <a:t> as its guide </a:t>
            </a:r>
          </a:p>
          <a:p>
            <a:pPr lvl="1"/>
            <a:r>
              <a:rPr lang="en-US" sz="1800" b="1" dirty="0">
                <a:ea typeface="Calibri" panose="020F0502020204030204" pitchFamily="34" charset="0"/>
                <a:cs typeface="Times New Roman" panose="02020603050405020304" pitchFamily="18" charset="0"/>
              </a:rPr>
              <a:t>JUSTICE</a:t>
            </a:r>
            <a:r>
              <a:rPr lang="en-US" sz="1800" dirty="0">
                <a:ea typeface="Calibri" panose="020F0502020204030204" pitchFamily="34" charset="0"/>
                <a:cs typeface="Times New Roman" panose="02020603050405020304" pitchFamily="18" charset="0"/>
              </a:rPr>
              <a:t> as its end </a:t>
            </a:r>
          </a:p>
          <a:p>
            <a:pPr lvl="1"/>
            <a:r>
              <a:rPr lang="en-US" sz="1800" b="1" dirty="0">
                <a:ea typeface="Calibri" panose="020F0502020204030204" pitchFamily="34" charset="0"/>
                <a:cs typeface="Times New Roman" panose="02020603050405020304" pitchFamily="18" charset="0"/>
              </a:rPr>
              <a:t>LOVE</a:t>
            </a:r>
            <a:r>
              <a:rPr lang="en-US" sz="1800" dirty="0">
                <a:ea typeface="Calibri" panose="020F0502020204030204" pitchFamily="34" charset="0"/>
                <a:cs typeface="Times New Roman" panose="02020603050405020304" pitchFamily="18" charset="0"/>
              </a:rPr>
              <a:t> as its driving force </a:t>
            </a:r>
            <a:r>
              <a:rPr lang="en-GB" sz="1800" dirty="0">
                <a:ea typeface="Calibri" panose="020F0502020204030204" pitchFamily="34" charset="0"/>
                <a:cs typeface="Times New Roman" panose="02020603050405020304" pitchFamily="18" charset="0"/>
              </a:rPr>
              <a:t> </a:t>
            </a:r>
            <a:r>
              <a:rPr lang="en-GB" sz="1800" i="1" dirty="0">
                <a:ea typeface="Calibri" panose="020F0502020204030204" pitchFamily="34" charset="0"/>
                <a:cs typeface="Times New Roman" panose="02020603050405020304" pitchFamily="18" charset="0"/>
              </a:rPr>
              <a:t>(Mater et </a:t>
            </a:r>
            <a:r>
              <a:rPr lang="en-GB" sz="1800" i="1" dirty="0" err="1">
                <a:ea typeface="Calibri" panose="020F0502020204030204" pitchFamily="34" charset="0"/>
                <a:cs typeface="Times New Roman" panose="02020603050405020304" pitchFamily="18" charset="0"/>
              </a:rPr>
              <a:t>Magistra</a:t>
            </a:r>
            <a:r>
              <a:rPr lang="en-GB" sz="1800" i="1" dirty="0">
                <a:ea typeface="Calibri" panose="020F0502020204030204" pitchFamily="34" charset="0"/>
                <a:cs typeface="Times New Roman" panose="02020603050405020304" pitchFamily="18" charset="0"/>
              </a:rPr>
              <a:t> no 226-264</a:t>
            </a:r>
            <a:r>
              <a:rPr lang="en-GB" sz="1800" dirty="0">
                <a:ea typeface="Calibri" panose="020F0502020204030204" pitchFamily="34" charset="0"/>
                <a:cs typeface="Times New Roman" panose="02020603050405020304" pitchFamily="18" charset="0"/>
              </a:rPr>
              <a:t>)</a:t>
            </a:r>
          </a:p>
          <a:p>
            <a:pPr lvl="1">
              <a:buFont typeface="Wingdings" panose="05000000000000000000" pitchFamily="2" charset="2"/>
              <a:buChar char="§"/>
            </a:pPr>
            <a:r>
              <a:rPr lang="en-GB" sz="1800" b="1" dirty="0">
                <a:ea typeface="Calibri" panose="020F0502020204030204" pitchFamily="34" charset="0"/>
                <a:cs typeface="Times New Roman" panose="02020603050405020304" pitchFamily="18" charset="0"/>
              </a:rPr>
              <a:t>Cardinal Point of CST</a:t>
            </a:r>
            <a:r>
              <a:rPr lang="en-GB" sz="1800" dirty="0">
                <a:ea typeface="Calibri" panose="020F0502020204030204" pitchFamily="34" charset="0"/>
                <a:cs typeface="Times New Roman" panose="02020603050405020304" pitchFamily="18" charset="0"/>
              </a:rPr>
              <a:t>: The individual person is the foundation, cause and end of all social institutions</a:t>
            </a:r>
          </a:p>
          <a:p>
            <a:endParaRPr lang="en-GB" sz="2000" dirty="0"/>
          </a:p>
        </p:txBody>
      </p:sp>
      <p:sp>
        <p:nvSpPr>
          <p:cNvPr id="75" name="Rectangle 7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Peace &amp; Justice - St. Mary Catholic Church">
            <a:extLst>
              <a:ext uri="{FF2B5EF4-FFF2-40B4-BE49-F238E27FC236}">
                <a16:creationId xmlns:a16="http://schemas.microsoft.com/office/drawing/2014/main" id="{AB61E4D1-2ED7-4439-8F29-26DCEE1D2C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5195" y="807593"/>
            <a:ext cx="4060665"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1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4340"/>
                                        </p:tgtEl>
                                        <p:attrNameLst>
                                          <p:attrName>style.color</p:attrName>
                                        </p:attrNameLst>
                                      </p:cBhvr>
                                      <p:to>
                                        <a:schemeClr val="accent2"/>
                                      </p:to>
                                    </p:animClr>
                                    <p:animClr clrSpc="rgb" dir="cw">
                                      <p:cBhvr>
                                        <p:cTn id="7" dur="500" fill="hold"/>
                                        <p:tgtEl>
                                          <p:spTgt spid="14340"/>
                                        </p:tgtEl>
                                        <p:attrNameLst>
                                          <p:attrName>fillcolor</p:attrName>
                                        </p:attrNameLst>
                                      </p:cBhvr>
                                      <p:to>
                                        <a:schemeClr val="accent2"/>
                                      </p:to>
                                    </p:animClr>
                                    <p:set>
                                      <p:cBhvr>
                                        <p:cTn id="8" dur="500" fill="hold"/>
                                        <p:tgtEl>
                                          <p:spTgt spid="14340"/>
                                        </p:tgtEl>
                                        <p:attrNameLst>
                                          <p:attrName>fill.type</p:attrName>
                                        </p:attrNameLst>
                                      </p:cBhvr>
                                      <p:to>
                                        <p:strVal val="solid"/>
                                      </p:to>
                                    </p:set>
                                    <p:set>
                                      <p:cBhvr>
                                        <p:cTn id="9" dur="500" fill="hold"/>
                                        <p:tgtEl>
                                          <p:spTgt spid="1434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barn(inVertical)">
                                      <p:cBhvr>
                                        <p:cTn id="33" dur="500"/>
                                        <p:tgtEl>
                                          <p:spTgt spid="4">
                                            <p:txEl>
                                              <p:pRg st="5" end="5"/>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40C73-B384-4228-A92D-11F5F0FB0CDD}"/>
              </a:ext>
            </a:extLst>
          </p:cNvPr>
          <p:cNvSpPr>
            <a:spLocks noGrp="1"/>
          </p:cNvSpPr>
          <p:nvPr>
            <p:ph type="title"/>
          </p:nvPr>
        </p:nvSpPr>
        <p:spPr>
          <a:xfrm>
            <a:off x="5214580" y="304414"/>
            <a:ext cx="6422849" cy="1676603"/>
          </a:xfrm>
        </p:spPr>
        <p:txBody>
          <a:bodyPr>
            <a:normAutofit/>
          </a:bodyPr>
          <a:lstStyle/>
          <a:p>
            <a:r>
              <a:rPr lang="en-GB" sz="3700" dirty="0">
                <a:latin typeface="Arial Black" panose="020B0A04020102020204" pitchFamily="34" charset="0"/>
                <a:ea typeface="Calibri" panose="020F0502020204030204" pitchFamily="34" charset="0"/>
                <a:cs typeface="Times New Roman" panose="02020603050405020304" pitchFamily="18" charset="0"/>
              </a:rPr>
              <a:t>Foundations of Catholic Social Teaching:</a:t>
            </a:r>
            <a:br>
              <a:rPr lang="en-GB" sz="3700" dirty="0">
                <a:latin typeface="Arial Black" panose="020B0A04020102020204" pitchFamily="34" charset="0"/>
                <a:ea typeface="Calibri" panose="020F0502020204030204" pitchFamily="34" charset="0"/>
                <a:cs typeface="Times New Roman" panose="02020603050405020304" pitchFamily="18" charset="0"/>
              </a:rPr>
            </a:br>
            <a:endParaRPr lang="en-GB" sz="3700" dirty="0">
              <a:latin typeface="Arial Black" panose="020B0A04020102020204" pitchFamily="34" charset="0"/>
            </a:endParaRPr>
          </a:p>
        </p:txBody>
      </p:sp>
      <p:sp>
        <p:nvSpPr>
          <p:cNvPr id="75" name="Rectangle 74">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Baby's Hand Holding On To Adult Hand - PacificStock">
            <a:extLst>
              <a:ext uri="{FF2B5EF4-FFF2-40B4-BE49-F238E27FC236}">
                <a16:creationId xmlns:a16="http://schemas.microsoft.com/office/drawing/2014/main" id="{19A4A7D9-4305-4848-87CC-77607B8F1A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4" r="3567"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9D1F427-9FF0-4C7F-9FCA-7D3B981E2663}"/>
              </a:ext>
            </a:extLst>
          </p:cNvPr>
          <p:cNvSpPr>
            <a:spLocks noGrp="1"/>
          </p:cNvSpPr>
          <p:nvPr>
            <p:ph idx="1"/>
          </p:nvPr>
        </p:nvSpPr>
        <p:spPr>
          <a:xfrm>
            <a:off x="5214581" y="1696454"/>
            <a:ext cx="6422848" cy="4527366"/>
          </a:xfrm>
        </p:spPr>
        <p:txBody>
          <a:bodyPr>
            <a:normAutofit fontScale="92500" lnSpcReduction="10000"/>
          </a:bodyPr>
          <a:lstStyle/>
          <a:p>
            <a:pPr lvl="0">
              <a:spcAft>
                <a:spcPts val="800"/>
              </a:spcAft>
            </a:pPr>
            <a:r>
              <a:rPr lang="en-GB" sz="2000" dirty="0">
                <a:ea typeface="Calibri" panose="020F0502020204030204" pitchFamily="34" charset="0"/>
                <a:cs typeface="Times New Roman" panose="02020603050405020304" pitchFamily="18" charset="0"/>
              </a:rPr>
              <a:t>Every human being has tremendous dignity as a child of God</a:t>
            </a:r>
          </a:p>
          <a:p>
            <a:pPr lvl="0">
              <a:spcAft>
                <a:spcPts val="800"/>
              </a:spcAft>
            </a:pPr>
            <a:r>
              <a:rPr lang="en-GB" sz="2000" dirty="0">
                <a:ea typeface="Calibri" panose="020F0502020204030204" pitchFamily="34" charset="0"/>
                <a:cs typeface="Times New Roman" panose="02020603050405020304" pitchFamily="18" charset="0"/>
              </a:rPr>
              <a:t>No one should suffer discrimination of any form,</a:t>
            </a:r>
          </a:p>
          <a:p>
            <a:pPr>
              <a:spcAft>
                <a:spcPts val="800"/>
              </a:spcAft>
            </a:pPr>
            <a:r>
              <a:rPr lang="en-GB" sz="2000" dirty="0">
                <a:ea typeface="Calibri" panose="020F0502020204030204" pitchFamily="34" charset="0"/>
                <a:cs typeface="Times New Roman" panose="02020603050405020304" pitchFamily="18" charset="0"/>
              </a:rPr>
              <a:t>God made us himself, in His image; </a:t>
            </a:r>
          </a:p>
          <a:p>
            <a:pPr>
              <a:spcAft>
                <a:spcPts val="800"/>
              </a:spcAft>
            </a:pPr>
            <a:r>
              <a:rPr lang="en-GB" sz="2000" dirty="0">
                <a:ea typeface="Calibri" panose="020F0502020204030204" pitchFamily="34" charset="0"/>
                <a:cs typeface="Times New Roman" panose="02020603050405020304" pitchFamily="18" charset="0"/>
              </a:rPr>
              <a:t>We are special in God’s eyes</a:t>
            </a:r>
          </a:p>
          <a:p>
            <a:pPr>
              <a:spcAft>
                <a:spcPts val="800"/>
              </a:spcAft>
            </a:pPr>
            <a:r>
              <a:rPr lang="en-GB" sz="2000" dirty="0">
                <a:ea typeface="Calibri" panose="020F0502020204030204" pitchFamily="34" charset="0"/>
                <a:cs typeface="Times New Roman" panose="02020603050405020304" pitchFamily="18" charset="0"/>
              </a:rPr>
              <a:t>We have a spiritual nature</a:t>
            </a:r>
          </a:p>
          <a:p>
            <a:pPr>
              <a:spcAft>
                <a:spcPts val="800"/>
              </a:spcAft>
            </a:pPr>
            <a:r>
              <a:rPr lang="en-GB" sz="2000" dirty="0">
                <a:ea typeface="Calibri" panose="020F0502020204030204" pitchFamily="34" charset="0"/>
                <a:cs typeface="Times New Roman" panose="02020603050405020304" pitchFamily="18" charset="0"/>
              </a:rPr>
              <a:t>We are social beings</a:t>
            </a:r>
          </a:p>
          <a:p>
            <a:pPr lvl="0">
              <a:spcAft>
                <a:spcPts val="800"/>
              </a:spcAft>
            </a:pPr>
            <a:r>
              <a:rPr lang="en-GB" sz="2000" dirty="0">
                <a:ea typeface="Calibri" panose="020F0502020204030204" pitchFamily="34" charset="0"/>
                <a:cs typeface="Times New Roman" panose="02020603050405020304" pitchFamily="18" charset="0"/>
              </a:rPr>
              <a:t>We possess freedom, and must use it responsibly</a:t>
            </a:r>
          </a:p>
          <a:p>
            <a:pPr lvl="0">
              <a:spcAft>
                <a:spcPts val="800"/>
              </a:spcAft>
            </a:pPr>
            <a:r>
              <a:rPr lang="en-GB" sz="2000" dirty="0">
                <a:ea typeface="Calibri" panose="020F0502020204030204" pitchFamily="34" charset="0"/>
                <a:cs typeface="Times New Roman" panose="02020603050405020304" pitchFamily="18" charset="0"/>
              </a:rPr>
              <a:t>We mirror God’s image best when we love one another</a:t>
            </a:r>
          </a:p>
          <a:p>
            <a:pPr lvl="0">
              <a:spcAft>
                <a:spcPts val="800"/>
              </a:spcAft>
            </a:pPr>
            <a:r>
              <a:rPr lang="en-GB" sz="2000" dirty="0">
                <a:ea typeface="Calibri" panose="020F0502020204030204" pitchFamily="34" charset="0"/>
                <a:cs typeface="Times New Roman" panose="02020603050405020304" pitchFamily="18" charset="0"/>
              </a:rPr>
              <a:t>God made us co-creators with him</a:t>
            </a:r>
          </a:p>
          <a:p>
            <a:pPr lvl="0">
              <a:spcAft>
                <a:spcPts val="800"/>
              </a:spcAft>
            </a:pPr>
            <a:r>
              <a:rPr lang="en-GB" sz="2000" dirty="0">
                <a:ea typeface="Calibri" panose="020F0502020204030204" pitchFamily="34" charset="0"/>
                <a:cs typeface="Times New Roman" panose="02020603050405020304" pitchFamily="18" charset="0"/>
              </a:rPr>
              <a:t>We all have rights and responsibilities</a:t>
            </a:r>
          </a:p>
        </p:txBody>
      </p:sp>
    </p:spTree>
    <p:extLst>
      <p:ext uri="{BB962C8B-B14F-4D97-AF65-F5344CB8AC3E}">
        <p14:creationId xmlns:p14="http://schemas.microsoft.com/office/powerpoint/2010/main" val="280191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1)">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B68C1-AE9B-454C-977D-41B7E2A8BC2D}"/>
              </a:ext>
            </a:extLst>
          </p:cNvPr>
          <p:cNvSpPr>
            <a:spLocks noGrp="1"/>
          </p:cNvSpPr>
          <p:nvPr>
            <p:ph type="title"/>
          </p:nvPr>
        </p:nvSpPr>
        <p:spPr>
          <a:xfrm>
            <a:off x="6096000" y="393882"/>
            <a:ext cx="4977976" cy="1454051"/>
          </a:xfrm>
        </p:spPr>
        <p:txBody>
          <a:bodyPr>
            <a:normAutofit fontScale="90000"/>
          </a:bodyPr>
          <a:lstStyle/>
          <a:p>
            <a:pPr algn="ctr"/>
            <a:r>
              <a:rPr lang="en-GB" sz="3400" dirty="0">
                <a:solidFill>
                  <a:srgbClr val="000000"/>
                </a:solidFill>
                <a:latin typeface="Arial Black" panose="020B0A04020102020204" pitchFamily="34" charset="0"/>
              </a:rPr>
              <a:t>Respect for Human Dignity</a:t>
            </a:r>
            <a:br>
              <a:rPr lang="en-GB" sz="3400" dirty="0">
                <a:solidFill>
                  <a:srgbClr val="000000"/>
                </a:solidFill>
                <a:latin typeface="Arial Black" panose="020B0A04020102020204" pitchFamily="34" charset="0"/>
              </a:rPr>
            </a:br>
            <a:endParaRPr lang="en-GB" sz="3400" dirty="0">
              <a:solidFill>
                <a:srgbClr val="000000"/>
              </a:solidFill>
              <a:latin typeface="Arial Black" panose="020B0A04020102020204" pitchFamily="34" charset="0"/>
            </a:endParaRPr>
          </a:p>
        </p:txBody>
      </p:sp>
      <p:sp>
        <p:nvSpPr>
          <p:cNvPr id="4" name="Content Placeholder 3">
            <a:extLst>
              <a:ext uri="{FF2B5EF4-FFF2-40B4-BE49-F238E27FC236}">
                <a16:creationId xmlns:a16="http://schemas.microsoft.com/office/drawing/2014/main" id="{FB564175-955F-4C8B-B767-B3EEA3289FF4}"/>
              </a:ext>
            </a:extLst>
          </p:cNvPr>
          <p:cNvSpPr>
            <a:spLocks noGrp="1"/>
          </p:cNvSpPr>
          <p:nvPr>
            <p:ph idx="1"/>
          </p:nvPr>
        </p:nvSpPr>
        <p:spPr>
          <a:xfrm>
            <a:off x="5702968" y="2000577"/>
            <a:ext cx="6244390" cy="3639289"/>
          </a:xfrm>
        </p:spPr>
        <p:txBody>
          <a:bodyPr anchor="ctr">
            <a:normAutofit fontScale="25000" lnSpcReduction="20000"/>
          </a:bodyPr>
          <a:lstStyle/>
          <a:p>
            <a:pPr>
              <a:spcAft>
                <a:spcPts val="800"/>
              </a:spcAft>
            </a:pPr>
            <a:r>
              <a:rPr lang="en-US" sz="6400" dirty="0">
                <a:solidFill>
                  <a:srgbClr val="000000"/>
                </a:solidFill>
                <a:ea typeface="Calibri" panose="020F0502020204030204" pitchFamily="34" charset="0"/>
                <a:cs typeface="Times New Roman" panose="02020603050405020304" pitchFamily="18" charset="0"/>
              </a:rPr>
              <a:t>The Catholic Church proclaims that every human person has an inherent dignity. </a:t>
            </a:r>
            <a:endParaRPr lang="en-GB" sz="6400" dirty="0">
              <a:solidFill>
                <a:srgbClr val="000000"/>
              </a:solidFill>
              <a:ea typeface="Calibri" panose="020F0502020204030204" pitchFamily="34" charset="0"/>
              <a:cs typeface="Times New Roman" panose="02020603050405020304" pitchFamily="18" charset="0"/>
            </a:endParaRPr>
          </a:p>
          <a:p>
            <a:pPr>
              <a:spcAft>
                <a:spcPts val="800"/>
              </a:spcAft>
            </a:pPr>
            <a:r>
              <a:rPr lang="en-US" sz="6400" dirty="0">
                <a:solidFill>
                  <a:srgbClr val="000000"/>
                </a:solidFill>
                <a:ea typeface="Calibri" panose="020F0502020204030204" pitchFamily="34" charset="0"/>
                <a:cs typeface="Times New Roman" panose="02020603050405020304" pitchFamily="18" charset="0"/>
              </a:rPr>
              <a:t>Every person is precious, and people are more important than things.</a:t>
            </a:r>
            <a:endParaRPr lang="en-GB" sz="6400" dirty="0">
              <a:solidFill>
                <a:srgbClr val="000000"/>
              </a:solidFill>
              <a:ea typeface="Calibri" panose="020F0502020204030204" pitchFamily="34" charset="0"/>
              <a:cs typeface="Times New Roman" panose="02020603050405020304" pitchFamily="18" charset="0"/>
            </a:endParaRPr>
          </a:p>
          <a:p>
            <a:pPr>
              <a:spcAft>
                <a:spcPts val="800"/>
              </a:spcAft>
            </a:pPr>
            <a:r>
              <a:rPr lang="en-GB" sz="6400" dirty="0">
                <a:solidFill>
                  <a:srgbClr val="000000"/>
                </a:solidFill>
                <a:ea typeface="Calibri" panose="020F0502020204030204" pitchFamily="34" charset="0"/>
                <a:cs typeface="Times New Roman" panose="02020603050405020304" pitchFamily="18" charset="0"/>
              </a:rPr>
              <a:t>The dignity of the human person is rooted in their creation in the image and likeness of God.</a:t>
            </a:r>
          </a:p>
          <a:p>
            <a:pPr>
              <a:spcAft>
                <a:spcPts val="800"/>
              </a:spcAft>
            </a:pPr>
            <a:r>
              <a:rPr lang="en-GB" sz="6400" dirty="0">
                <a:solidFill>
                  <a:srgbClr val="000000"/>
                </a:solidFill>
                <a:ea typeface="Calibri" panose="020F0502020204030204" pitchFamily="34" charset="0"/>
                <a:cs typeface="Times New Roman" panose="02020603050405020304" pitchFamily="18" charset="0"/>
              </a:rPr>
              <a:t>The foundation, goal of the social order is the human person, conferred on him not from outside but arises from the persons very nature. </a:t>
            </a:r>
          </a:p>
          <a:p>
            <a:pPr lvl="0">
              <a:spcAft>
                <a:spcPts val="800"/>
              </a:spcAft>
            </a:pPr>
            <a:r>
              <a:rPr lang="en-GB" sz="6400" dirty="0">
                <a:solidFill>
                  <a:srgbClr val="000000"/>
                </a:solidFill>
                <a:ea typeface="Calibri" panose="020F0502020204030204" pitchFamily="34" charset="0"/>
                <a:cs typeface="Times New Roman" panose="02020603050405020304" pitchFamily="18" charset="0"/>
              </a:rPr>
              <a:t>Dignity is inalienable – it is not lost </a:t>
            </a:r>
            <a:r>
              <a:rPr lang="en-US" sz="6400" dirty="0">
                <a:solidFill>
                  <a:srgbClr val="000000"/>
                </a:solidFill>
                <a:ea typeface="Calibri" panose="020F0502020204030204" pitchFamily="34" charset="0"/>
                <a:cs typeface="Times New Roman" panose="02020603050405020304" pitchFamily="18" charset="0"/>
              </a:rPr>
              <a:t>due to poverty, age, gender, disability, race and ethnicity, a lack of success, or even criminal behavior.</a:t>
            </a:r>
            <a:endParaRPr lang="en-GB" sz="6400" dirty="0">
              <a:solidFill>
                <a:srgbClr val="000000"/>
              </a:solidFill>
              <a:ea typeface="Calibri" panose="020F0502020204030204" pitchFamily="34" charset="0"/>
              <a:cs typeface="Times New Roman" panose="02020603050405020304" pitchFamily="18" charset="0"/>
            </a:endParaRPr>
          </a:p>
          <a:p>
            <a:pPr lvl="0">
              <a:spcAft>
                <a:spcPts val="800"/>
              </a:spcAft>
            </a:pPr>
            <a:r>
              <a:rPr lang="en-GB" sz="6400" dirty="0">
                <a:solidFill>
                  <a:srgbClr val="000000"/>
                </a:solidFill>
                <a:ea typeface="Calibri" panose="020F0502020204030204" pitchFamily="34" charset="0"/>
                <a:cs typeface="Times New Roman" panose="02020603050405020304" pitchFamily="18" charset="0"/>
              </a:rPr>
              <a:t>Human dignity, complete vocation of the person, and the welfare of society as a whole. These are everyone’s responsibility to respect and promote. </a:t>
            </a:r>
          </a:p>
          <a:p>
            <a:pPr marL="342900" lvl="0" indent="-342900" algn="just">
              <a:spcAft>
                <a:spcPts val="800"/>
              </a:spcAft>
              <a:buFont typeface="Wingdings" panose="05000000000000000000" pitchFamily="2" charset="2"/>
              <a:buChar char=""/>
            </a:pPr>
            <a:r>
              <a:rPr lang="en-GB" sz="6400" dirty="0">
                <a:ea typeface="Calibri" panose="020F0502020204030204" pitchFamily="34" charset="0"/>
                <a:cs typeface="Times New Roman" panose="02020603050405020304" pitchFamily="18" charset="0"/>
              </a:rPr>
              <a:t>Human Beings are unique, unrepeatable, distinct selfhood, Individuality, Rationality, immutability. </a:t>
            </a:r>
          </a:p>
          <a:p>
            <a:pPr marL="342900" lvl="0" indent="-342900" algn="just">
              <a:spcAft>
                <a:spcPts val="800"/>
              </a:spcAft>
              <a:buFont typeface="Wingdings" panose="05000000000000000000" pitchFamily="2" charset="2"/>
              <a:buChar char=""/>
            </a:pPr>
            <a:r>
              <a:rPr lang="en-GB" sz="6400" dirty="0">
                <a:ea typeface="Calibri" panose="020F0502020204030204" pitchFamily="34" charset="0"/>
                <a:cs typeface="Times New Roman" panose="02020603050405020304" pitchFamily="18" charset="0"/>
              </a:rPr>
              <a:t>Respect for life is every one’s responsibility Institutions/State.</a:t>
            </a:r>
          </a:p>
          <a:p>
            <a:pPr lvl="0">
              <a:spcAft>
                <a:spcPts val="800"/>
              </a:spcAft>
            </a:pPr>
            <a:endParaRPr lang="en-GB" sz="2000" dirty="0">
              <a:solidFill>
                <a:srgbClr val="000000"/>
              </a:solidFill>
            </a:endParaRPr>
          </a:p>
        </p:txBody>
      </p:sp>
      <p:pic>
        <p:nvPicPr>
          <p:cNvPr id="5126" name="Picture 6">
            <a:extLst>
              <a:ext uri="{FF2B5EF4-FFF2-40B4-BE49-F238E27FC236}">
                <a16:creationId xmlns:a16="http://schemas.microsoft.com/office/drawing/2014/main" id="{18E7BDA4-3C53-4199-9A1F-8E53B74F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40" y="1251284"/>
            <a:ext cx="4388582" cy="438858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51E5BE5A-AAEB-4A22-9C0A-700046B32219}"/>
              </a:ext>
            </a:extLst>
          </p:cNvPr>
          <p:cNvSpPr/>
          <p:nvPr/>
        </p:nvSpPr>
        <p:spPr>
          <a:xfrm>
            <a:off x="748902" y="1251284"/>
            <a:ext cx="4388582" cy="43554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552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7C9E75-4ADC-4645-BB48-2920C136DD86}"/>
              </a:ext>
            </a:extLst>
          </p:cNvPr>
          <p:cNvSpPr>
            <a:spLocks noGrp="1"/>
          </p:cNvSpPr>
          <p:nvPr>
            <p:ph type="title"/>
          </p:nvPr>
        </p:nvSpPr>
        <p:spPr>
          <a:xfrm>
            <a:off x="572493" y="238539"/>
            <a:ext cx="11047013" cy="1434415"/>
          </a:xfrm>
        </p:spPr>
        <p:txBody>
          <a:bodyPr anchor="b">
            <a:normAutofit/>
          </a:bodyPr>
          <a:lstStyle/>
          <a:p>
            <a:pPr algn="ctr"/>
            <a:r>
              <a:rPr lang="en-GB" sz="4600" dirty="0">
                <a:latin typeface="Arial Black" panose="020B0A04020102020204" pitchFamily="34" charset="0"/>
              </a:rPr>
              <a:t>Respect for Human Life</a:t>
            </a:r>
            <a:br>
              <a:rPr lang="en-GB" sz="4600" dirty="0">
                <a:latin typeface="Arial Black" panose="020B0A04020102020204" pitchFamily="34" charset="0"/>
              </a:rPr>
            </a:br>
            <a:endParaRPr lang="en-GB" sz="4600" dirty="0">
              <a:latin typeface="Arial Black" panose="020B0A04020102020204" pitchFamily="34" charset="0"/>
            </a:endParaRPr>
          </a:p>
        </p:txBody>
      </p:sp>
      <p:sp>
        <p:nvSpPr>
          <p:cNvPr id="7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862A088-73A6-4502-9049-E03EE9B6D1AA}"/>
              </a:ext>
            </a:extLst>
          </p:cNvPr>
          <p:cNvSpPr>
            <a:spLocks noGrp="1"/>
          </p:cNvSpPr>
          <p:nvPr>
            <p:ph idx="1"/>
          </p:nvPr>
        </p:nvSpPr>
        <p:spPr>
          <a:xfrm>
            <a:off x="4905955" y="2071316"/>
            <a:ext cx="7125624" cy="4684486"/>
          </a:xfrm>
        </p:spPr>
        <p:txBody>
          <a:bodyPr anchor="t">
            <a:normAutofit fontScale="92500" lnSpcReduction="10000"/>
          </a:bodyPr>
          <a:lstStyle/>
          <a:p>
            <a:pPr lvl="0">
              <a:spcAft>
                <a:spcPts val="800"/>
              </a:spcAft>
            </a:pPr>
            <a:r>
              <a:rPr lang="en-GB" sz="2000" dirty="0">
                <a:ea typeface="Times New Roman" panose="02020603050405020304" pitchFamily="18" charset="0"/>
                <a:cs typeface="Arial" panose="020B0604020202020204" pitchFamily="34" charset="0"/>
              </a:rPr>
              <a:t>No one has the right to destroy life. Human life is sacred. </a:t>
            </a:r>
            <a:endParaRPr lang="en-GB" sz="2000" dirty="0">
              <a:ea typeface="Calibri" panose="020F0502020204030204" pitchFamily="34" charset="0"/>
              <a:cs typeface="Times New Roman" panose="02020603050405020304" pitchFamily="18" charset="0"/>
            </a:endParaRPr>
          </a:p>
          <a:p>
            <a:pPr>
              <a:spcAft>
                <a:spcPts val="800"/>
              </a:spcAft>
            </a:pPr>
            <a:r>
              <a:rPr lang="en-GB" sz="2000" dirty="0">
                <a:ea typeface="Times New Roman" panose="02020603050405020304" pitchFamily="18" charset="0"/>
                <a:cs typeface="Arial" panose="020B0604020202020204" pitchFamily="34" charset="0"/>
              </a:rPr>
              <a:t>Every person must be protected and respected from conception to natural death (</a:t>
            </a:r>
            <a:r>
              <a:rPr lang="en-GB" sz="2000" dirty="0">
                <a:ea typeface="Calibri" panose="020F0502020204030204" pitchFamily="34" charset="0"/>
                <a:cs typeface="Times New Roman" panose="02020603050405020304" pitchFamily="18" charset="0"/>
              </a:rPr>
              <a:t>womb to tomb) </a:t>
            </a:r>
            <a:r>
              <a:rPr lang="en-GB" sz="2000" dirty="0">
                <a:ea typeface="Times New Roman" panose="02020603050405020304" pitchFamily="18" charset="0"/>
                <a:cs typeface="Arial" panose="020B0604020202020204" pitchFamily="34" charset="0"/>
              </a:rPr>
              <a:t>. </a:t>
            </a:r>
            <a:endParaRPr lang="en-GB" sz="2000" dirty="0">
              <a:ea typeface="Calibri" panose="020F0502020204030204" pitchFamily="34" charset="0"/>
              <a:cs typeface="Times New Roman" panose="02020603050405020304" pitchFamily="18" charset="0"/>
            </a:endParaRPr>
          </a:p>
          <a:p>
            <a:pPr lvl="0">
              <a:spcAft>
                <a:spcPts val="800"/>
              </a:spcAft>
            </a:pPr>
            <a:r>
              <a:rPr lang="en-GB" sz="2000" dirty="0">
                <a:ea typeface="Times New Roman" panose="02020603050405020304" pitchFamily="18" charset="0"/>
                <a:cs typeface="Arial" panose="020B0604020202020204" pitchFamily="34" charset="0"/>
              </a:rPr>
              <a:t>We must take reasonable care of our own physical health and that of others. </a:t>
            </a:r>
            <a:endParaRPr lang="en-GB" sz="2000" dirty="0">
              <a:ea typeface="Calibri" panose="020F0502020204030204" pitchFamily="34" charset="0"/>
              <a:cs typeface="Times New Roman" panose="02020603050405020304" pitchFamily="18" charset="0"/>
            </a:endParaRPr>
          </a:p>
          <a:p>
            <a:pPr lvl="0">
              <a:spcAft>
                <a:spcPts val="800"/>
              </a:spcAft>
            </a:pPr>
            <a:r>
              <a:rPr lang="en-GB" sz="2000" dirty="0">
                <a:ea typeface="Times New Roman" panose="02020603050405020304" pitchFamily="18" charset="0"/>
                <a:cs typeface="Arial" panose="020B0604020202020204" pitchFamily="34" charset="0"/>
              </a:rPr>
              <a:t>The dying have a right to live the last moments of their earthly lives with dignity. </a:t>
            </a:r>
            <a:endParaRPr lang="en-GB" sz="2000" dirty="0">
              <a:ea typeface="Calibri" panose="020F0502020204030204" pitchFamily="34" charset="0"/>
              <a:cs typeface="Times New Roman" panose="02020603050405020304" pitchFamily="18" charset="0"/>
            </a:endParaRPr>
          </a:p>
          <a:p>
            <a:pPr lvl="0">
              <a:spcAft>
                <a:spcPts val="800"/>
              </a:spcAft>
            </a:pPr>
            <a:r>
              <a:rPr lang="en-GB" sz="2000" dirty="0">
                <a:ea typeface="Times New Roman" panose="02020603050405020304" pitchFamily="18" charset="0"/>
                <a:cs typeface="Arial" panose="020B0604020202020204" pitchFamily="34" charset="0"/>
              </a:rPr>
              <a:t>The bodies of the departed must be treated with love and respect. </a:t>
            </a:r>
            <a:endParaRPr lang="en-GB" sz="2000" dirty="0">
              <a:ea typeface="Calibri" panose="020F0502020204030204" pitchFamily="34" charset="0"/>
              <a:cs typeface="Times New Roman" panose="02020603050405020304" pitchFamily="18" charset="0"/>
            </a:endParaRPr>
          </a:p>
          <a:p>
            <a:pPr lvl="0">
              <a:spcAft>
                <a:spcPts val="800"/>
              </a:spcAft>
            </a:pPr>
            <a:r>
              <a:rPr lang="en-GB" sz="2000" dirty="0">
                <a:ea typeface="Calibri" panose="020F0502020204030204" pitchFamily="34" charset="0"/>
                <a:cs typeface="Times New Roman" panose="02020603050405020304" pitchFamily="18" charset="0"/>
              </a:rPr>
              <a:t>Respect for human life is a duty, a responsibility toward the lives that have been entrusted to us: our own and those of others. </a:t>
            </a:r>
          </a:p>
          <a:p>
            <a:pPr>
              <a:spcAft>
                <a:spcPts val="800"/>
              </a:spcAft>
            </a:pPr>
            <a:r>
              <a:rPr lang="en-GB" sz="2000" dirty="0">
                <a:solidFill>
                  <a:srgbClr val="151515"/>
                </a:solidFill>
                <a:latin typeface="Baskerville Old Face" panose="02020602080505020303" pitchFamily="18" charset="0"/>
                <a:ea typeface="Times New Roman" panose="02020603050405020304" pitchFamily="18" charset="0"/>
                <a:cs typeface="Arial" panose="020B0604020202020204" pitchFamily="34" charset="0"/>
              </a:rPr>
              <a:t>Respect for human life as part of any moral vision for a just and good society.</a:t>
            </a:r>
            <a:endParaRPr lang="en-GB" sz="1800" dirty="0">
              <a:latin typeface="Wingdings" panose="05000000000000000000" pitchFamily="2" charset="2"/>
              <a:ea typeface="Calibri" panose="020F0502020204030204" pitchFamily="34" charset="0"/>
              <a:cs typeface="Times New Roman" panose="02020603050405020304" pitchFamily="18" charset="0"/>
            </a:endParaRPr>
          </a:p>
          <a:p>
            <a:pPr lvl="0">
              <a:spcAft>
                <a:spcPts val="800"/>
              </a:spcAft>
            </a:pPr>
            <a:endParaRPr lang="en-GB" sz="2000" dirty="0">
              <a:ea typeface="Calibri" panose="020F0502020204030204" pitchFamily="34" charset="0"/>
              <a:cs typeface="Times New Roman" panose="02020603050405020304" pitchFamily="18" charset="0"/>
            </a:endParaRPr>
          </a:p>
          <a:p>
            <a:endParaRPr lang="en-GB" sz="2000" dirty="0"/>
          </a:p>
        </p:txBody>
      </p:sp>
      <p:pic>
        <p:nvPicPr>
          <p:cNvPr id="8196" name="Picture 4">
            <a:extLst>
              <a:ext uri="{FF2B5EF4-FFF2-40B4-BE49-F238E27FC236}">
                <a16:creationId xmlns:a16="http://schemas.microsoft.com/office/drawing/2014/main" id="{5C35051F-8BB8-4505-A926-8F639B73B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74" y="2071316"/>
            <a:ext cx="4301408" cy="4301408"/>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52BA0711-7948-4ECF-AD9A-7C9AABDDE3FF}"/>
              </a:ext>
            </a:extLst>
          </p:cNvPr>
          <p:cNvSpPr/>
          <p:nvPr/>
        </p:nvSpPr>
        <p:spPr>
          <a:xfrm>
            <a:off x="403587" y="2071316"/>
            <a:ext cx="4388582" cy="43554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75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80">
                                          <p:stCondLst>
                                            <p:cond delay="0"/>
                                          </p:stCondLst>
                                        </p:cTn>
                                        <p:tgtEl>
                                          <p:spTgt spid="8196"/>
                                        </p:tgtEl>
                                      </p:cBhvr>
                                    </p:animEffect>
                                    <p:anim calcmode="lin" valueType="num">
                                      <p:cBhvr>
                                        <p:cTn id="8"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6"/>
                                        </p:tgtEl>
                                      </p:cBhvr>
                                      <p:to x="100000" y="60000"/>
                                    </p:animScale>
                                    <p:animScale>
                                      <p:cBhvr>
                                        <p:cTn id="14" dur="166" decel="50000">
                                          <p:stCondLst>
                                            <p:cond delay="676"/>
                                          </p:stCondLst>
                                        </p:cTn>
                                        <p:tgtEl>
                                          <p:spTgt spid="8196"/>
                                        </p:tgtEl>
                                      </p:cBhvr>
                                      <p:to x="100000" y="100000"/>
                                    </p:animScale>
                                    <p:animScale>
                                      <p:cBhvr>
                                        <p:cTn id="15" dur="26">
                                          <p:stCondLst>
                                            <p:cond delay="1312"/>
                                          </p:stCondLst>
                                        </p:cTn>
                                        <p:tgtEl>
                                          <p:spTgt spid="8196"/>
                                        </p:tgtEl>
                                      </p:cBhvr>
                                      <p:to x="100000" y="80000"/>
                                    </p:animScale>
                                    <p:animScale>
                                      <p:cBhvr>
                                        <p:cTn id="16" dur="166" decel="50000">
                                          <p:stCondLst>
                                            <p:cond delay="1338"/>
                                          </p:stCondLst>
                                        </p:cTn>
                                        <p:tgtEl>
                                          <p:spTgt spid="8196"/>
                                        </p:tgtEl>
                                      </p:cBhvr>
                                      <p:to x="100000" y="100000"/>
                                    </p:animScale>
                                    <p:animScale>
                                      <p:cBhvr>
                                        <p:cTn id="17" dur="26">
                                          <p:stCondLst>
                                            <p:cond delay="1642"/>
                                          </p:stCondLst>
                                        </p:cTn>
                                        <p:tgtEl>
                                          <p:spTgt spid="8196"/>
                                        </p:tgtEl>
                                      </p:cBhvr>
                                      <p:to x="100000" y="90000"/>
                                    </p:animScale>
                                    <p:animScale>
                                      <p:cBhvr>
                                        <p:cTn id="18" dur="166" decel="50000">
                                          <p:stCondLst>
                                            <p:cond delay="1668"/>
                                          </p:stCondLst>
                                        </p:cTn>
                                        <p:tgtEl>
                                          <p:spTgt spid="8196"/>
                                        </p:tgtEl>
                                      </p:cBhvr>
                                      <p:to x="100000" y="100000"/>
                                    </p:animScale>
                                    <p:animScale>
                                      <p:cBhvr>
                                        <p:cTn id="19" dur="26">
                                          <p:stCondLst>
                                            <p:cond delay="1808"/>
                                          </p:stCondLst>
                                        </p:cTn>
                                        <p:tgtEl>
                                          <p:spTgt spid="8196"/>
                                        </p:tgtEl>
                                      </p:cBhvr>
                                      <p:to x="100000" y="95000"/>
                                    </p:animScale>
                                    <p:animScale>
                                      <p:cBhvr>
                                        <p:cTn id="20"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40DF6-D4A1-498C-9D74-77801B96795B}"/>
              </a:ext>
            </a:extLst>
          </p:cNvPr>
          <p:cNvSpPr/>
          <p:nvPr/>
        </p:nvSpPr>
        <p:spPr>
          <a:xfrm>
            <a:off x="332508" y="482039"/>
            <a:ext cx="10889673" cy="369332"/>
          </a:xfrm>
          <a:prstGeom prst="rect">
            <a:avLst/>
          </a:prstGeom>
        </p:spPr>
        <p:txBody>
          <a:bodyPr wrap="square">
            <a:spAutoFit/>
          </a:bodyPr>
          <a:lstStyle/>
          <a:p>
            <a:pPr algn="just" fontAlgn="auto">
              <a:spcBef>
                <a:spcPts val="675"/>
              </a:spcBef>
              <a:spcAft>
                <a:spcPts val="750"/>
              </a:spcAft>
            </a:pPr>
            <a:r>
              <a:rPr lang="en-GB" dirty="0">
                <a:latin typeface="Baskerville Old Face" panose="0202060208050502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07FF320E-5621-4B6A-8256-2F963B1C84F6}"/>
              </a:ext>
            </a:extLst>
          </p:cNvPr>
          <p:cNvSpPr>
            <a:spLocks noGrp="1"/>
          </p:cNvSpPr>
          <p:nvPr>
            <p:ph type="title"/>
          </p:nvPr>
        </p:nvSpPr>
        <p:spPr>
          <a:xfrm>
            <a:off x="332508" y="482039"/>
            <a:ext cx="10515600" cy="1325563"/>
          </a:xfrm>
        </p:spPr>
        <p:txBody>
          <a:bodyPr>
            <a:normAutofit/>
          </a:bodyPr>
          <a:lstStyle/>
          <a:p>
            <a:r>
              <a:rPr lang="en-US" sz="4000" dirty="0">
                <a:latin typeface="Arial Black" panose="020B0A04020102020204" pitchFamily="34" charset="0"/>
              </a:rPr>
              <a:t>The Principle Of Human Equality</a:t>
            </a:r>
            <a:br>
              <a:rPr lang="en-US" sz="4000" dirty="0">
                <a:latin typeface="Arial Black" panose="020B0A04020102020204" pitchFamily="34" charset="0"/>
              </a:rPr>
            </a:br>
            <a:endParaRPr lang="en-GB" sz="4000" dirty="0">
              <a:latin typeface="Arial Black" panose="020B0A04020102020204" pitchFamily="34" charset="0"/>
            </a:endParaRPr>
          </a:p>
        </p:txBody>
      </p:sp>
      <p:sp>
        <p:nvSpPr>
          <p:cNvPr id="4" name="Content Placeholder 3">
            <a:extLst>
              <a:ext uri="{FF2B5EF4-FFF2-40B4-BE49-F238E27FC236}">
                <a16:creationId xmlns:a16="http://schemas.microsoft.com/office/drawing/2014/main" id="{A175E7DE-7634-4A31-AABA-4E0D8D9E75CF}"/>
              </a:ext>
            </a:extLst>
          </p:cNvPr>
          <p:cNvSpPr>
            <a:spLocks noGrp="1"/>
          </p:cNvSpPr>
          <p:nvPr>
            <p:ph idx="1"/>
          </p:nvPr>
        </p:nvSpPr>
        <p:spPr>
          <a:xfrm>
            <a:off x="332508" y="1807602"/>
            <a:ext cx="6693934" cy="5096656"/>
          </a:xfrm>
        </p:spPr>
        <p:txBody>
          <a:bodyPr>
            <a:normAutofit/>
          </a:bodyPr>
          <a:lstStyle/>
          <a:p>
            <a:pPr algn="just">
              <a:spcBef>
                <a:spcPts val="675"/>
              </a:spcBef>
              <a:spcAft>
                <a:spcPts val="750"/>
              </a:spcAft>
            </a:pPr>
            <a:r>
              <a:rPr lang="en-GB" sz="2000" dirty="0"/>
              <a:t>The principle of equality holds that although people have different talents, we are equal because of our fundamental dignity as God’s children. </a:t>
            </a:r>
          </a:p>
          <a:p>
            <a:pPr algn="just">
              <a:spcBef>
                <a:spcPts val="675"/>
              </a:spcBef>
              <a:spcAft>
                <a:spcPts val="750"/>
              </a:spcAft>
            </a:pPr>
            <a:r>
              <a:rPr lang="en-GB" sz="2000" dirty="0">
                <a:ea typeface="Times New Roman" panose="02020603050405020304" pitchFamily="18" charset="0"/>
                <a:cs typeface="Arial" panose="020B0604020202020204" pitchFamily="34" charset="0"/>
              </a:rPr>
              <a:t>Equality is an inalienable right of all members of the human family, and is the foundation of freedom, justice and peace in the world. </a:t>
            </a:r>
            <a:endParaRPr lang="en-GB" sz="2000" dirty="0">
              <a:ea typeface="Calibri" panose="020F0502020204030204" pitchFamily="34" charset="0"/>
              <a:cs typeface="Times New Roman" panose="02020603050405020304" pitchFamily="18" charset="0"/>
            </a:endParaRPr>
          </a:p>
          <a:p>
            <a:pPr algn="just">
              <a:spcBef>
                <a:spcPts val="675"/>
              </a:spcBef>
              <a:spcAft>
                <a:spcPts val="750"/>
              </a:spcAft>
            </a:pPr>
            <a:r>
              <a:rPr lang="en-GB" sz="2000" dirty="0"/>
              <a:t>This principle calls for action to enable those who are disadvantaged to realise their full potential and participate fully in economic, social, political, cultural and civil life.</a:t>
            </a:r>
          </a:p>
          <a:p>
            <a:pPr lvl="0" algn="just" fontAlgn="auto">
              <a:spcBef>
                <a:spcPts val="675"/>
              </a:spcBef>
              <a:spcAft>
                <a:spcPts val="750"/>
              </a:spcAft>
            </a:pPr>
            <a:r>
              <a:rPr lang="en-GB" sz="2000" dirty="0">
                <a:ea typeface="Times New Roman" panose="02020603050405020304" pitchFamily="18" charset="0"/>
                <a:cs typeface="Arial" panose="020B0604020202020204" pitchFamily="34" charset="0"/>
              </a:rPr>
              <a:t>This aligns with Article 1 of the Universal Declaration of Human Rights which proclaims that all human beings are born free and equal in dignity and rights.</a:t>
            </a:r>
            <a:endParaRPr lang="en-GB" sz="2000" dirty="0">
              <a:ea typeface="Calibri" panose="020F0502020204030204" pitchFamily="34" charset="0"/>
              <a:cs typeface="Times New Roman" panose="02020603050405020304" pitchFamily="18" charset="0"/>
            </a:endParaRPr>
          </a:p>
          <a:p>
            <a:endParaRPr lang="en-GB" sz="2000" dirty="0"/>
          </a:p>
        </p:txBody>
      </p:sp>
      <p:pic>
        <p:nvPicPr>
          <p:cNvPr id="10242" name="Picture 2">
            <a:extLst>
              <a:ext uri="{FF2B5EF4-FFF2-40B4-BE49-F238E27FC236}">
                <a16:creationId xmlns:a16="http://schemas.microsoft.com/office/drawing/2014/main" id="{74CDC506-F74C-49BD-BC02-ACE07CFCD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498" y="1453756"/>
            <a:ext cx="4388582" cy="438858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668D098-F6BC-426A-AB48-4E37D889FAC9}"/>
              </a:ext>
            </a:extLst>
          </p:cNvPr>
          <p:cNvSpPr/>
          <p:nvPr/>
        </p:nvSpPr>
        <p:spPr>
          <a:xfrm>
            <a:off x="7622498" y="1470331"/>
            <a:ext cx="4388582" cy="43554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48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4392</Words>
  <Application>Microsoft Office PowerPoint</Application>
  <PresentationFormat>Widescreen</PresentationFormat>
  <Paragraphs>298</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Expectations</vt:lpstr>
      <vt:lpstr>PowerPoint Presentation</vt:lpstr>
      <vt:lpstr>Workshop  Objectives</vt:lpstr>
      <vt:lpstr>What is Catholic Social Teaching?  </vt:lpstr>
      <vt:lpstr>Foundations of Catholic Social Teaching: </vt:lpstr>
      <vt:lpstr>Respect for Human Dignity </vt:lpstr>
      <vt:lpstr>Respect for Human Life </vt:lpstr>
      <vt:lpstr>The Principle Of Human Equality </vt:lpstr>
      <vt:lpstr>Preferential Option For The Poor And Vulnerable </vt:lpstr>
      <vt:lpstr>The Principle of Solidarity</vt:lpstr>
      <vt:lpstr>The Principle Of Subsidiarity</vt:lpstr>
      <vt:lpstr>PowerPoint Presentation</vt:lpstr>
      <vt:lpstr>The Principle of Association </vt:lpstr>
      <vt:lpstr>The Call to Family, Community and Participation </vt:lpstr>
      <vt:lpstr>The Principle Of The Common Good </vt:lpstr>
      <vt:lpstr>Well Done!</vt:lpstr>
      <vt:lpstr>See-Judge-Act</vt:lpstr>
      <vt:lpstr>Human Dignity</vt:lpstr>
      <vt:lpstr>Human Life</vt:lpstr>
      <vt:lpstr>Association</vt:lpstr>
      <vt:lpstr>A call to Family, Community and Participation</vt:lpstr>
      <vt:lpstr>Preferential Option For The Poor And Vulnerable </vt:lpstr>
      <vt:lpstr>Solidarity</vt:lpstr>
      <vt:lpstr>Stewardship</vt:lpstr>
      <vt:lpstr>Subsidiarity</vt:lpstr>
      <vt:lpstr>Human Equality</vt:lpstr>
      <vt:lpstr>Exercise: Common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Catholic Social Teaching (CST) </dc:title>
  <dc:creator>Joanna Nwosu</dc:creator>
  <cp:lastModifiedBy>PELICAN Padre</cp:lastModifiedBy>
  <cp:revision>106</cp:revision>
  <cp:lastPrinted>2021-05-30T19:21:55Z</cp:lastPrinted>
  <dcterms:created xsi:type="dcterms:W3CDTF">2021-03-05T21:57:48Z</dcterms:created>
  <dcterms:modified xsi:type="dcterms:W3CDTF">2022-01-12T08:26:35Z</dcterms:modified>
</cp:coreProperties>
</file>