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64" r:id="rId9"/>
    <p:sldId id="265" r:id="rId10"/>
    <p:sldId id="266" r:id="rId11"/>
    <p:sldId id="267" r:id="rId12"/>
    <p:sldId id="280" r:id="rId13"/>
    <p:sldId id="278" r:id="rId14"/>
    <p:sldId id="279" r:id="rId15"/>
    <p:sldId id="268" r:id="rId16"/>
    <p:sldId id="281" r:id="rId17"/>
    <p:sldId id="273" r:id="rId18"/>
    <p:sldId id="274" r:id="rId19"/>
    <p:sldId id="275" r:id="rId20"/>
    <p:sldId id="276" r:id="rId21"/>
    <p:sldId id="285" r:id="rId22"/>
    <p:sldId id="277" r:id="rId23"/>
    <p:sldId id="283"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00" y="3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4B56B9C-2F29-4291-B642-26CE2D8AF1E3}" type="datetimeFigureOut">
              <a:rPr lang="en-US" smtClean="0"/>
              <a:pPr/>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CB3E0F-6E70-4030-BD37-287EFA56A3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B56B9C-2F29-4291-B642-26CE2D8AF1E3}" type="datetimeFigureOut">
              <a:rPr lang="en-US" smtClean="0"/>
              <a:pPr/>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CB3E0F-6E70-4030-BD37-287EFA56A3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B56B9C-2F29-4291-B642-26CE2D8AF1E3}" type="datetimeFigureOut">
              <a:rPr lang="en-US" smtClean="0"/>
              <a:pPr/>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CB3E0F-6E70-4030-BD37-287EFA56A3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B56B9C-2F29-4291-B642-26CE2D8AF1E3}" type="datetimeFigureOut">
              <a:rPr lang="en-US" smtClean="0"/>
              <a:pPr/>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CB3E0F-6E70-4030-BD37-287EFA56A3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4B56B9C-2F29-4291-B642-26CE2D8AF1E3}" type="datetimeFigureOut">
              <a:rPr lang="en-US" smtClean="0"/>
              <a:pPr/>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CB3E0F-6E70-4030-BD37-287EFA56A3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4B56B9C-2F29-4291-B642-26CE2D8AF1E3}" type="datetimeFigureOut">
              <a:rPr lang="en-US" smtClean="0"/>
              <a:pPr/>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CB3E0F-6E70-4030-BD37-287EFA56A3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4B56B9C-2F29-4291-B642-26CE2D8AF1E3}" type="datetimeFigureOut">
              <a:rPr lang="en-US" smtClean="0"/>
              <a:pPr/>
              <a:t>12/18/2025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CB3E0F-6E70-4030-BD37-287EFA56A3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4B56B9C-2F29-4291-B642-26CE2D8AF1E3}" type="datetimeFigureOut">
              <a:rPr lang="en-US" smtClean="0"/>
              <a:pPr/>
              <a:t>12/18/2025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CB3E0F-6E70-4030-BD37-287EFA56A3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56B9C-2F29-4291-B642-26CE2D8AF1E3}" type="datetimeFigureOut">
              <a:rPr lang="en-US" smtClean="0"/>
              <a:pPr/>
              <a:t>12/18/2025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CB3E0F-6E70-4030-BD37-287EFA56A3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B56B9C-2F29-4291-B642-26CE2D8AF1E3}" type="datetimeFigureOut">
              <a:rPr lang="en-US" smtClean="0"/>
              <a:pPr/>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CB3E0F-6E70-4030-BD37-287EFA56A3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B56B9C-2F29-4291-B642-26CE2D8AF1E3}" type="datetimeFigureOut">
              <a:rPr lang="en-US" smtClean="0"/>
              <a:pPr/>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CB3E0F-6E70-4030-BD37-287EFA56A3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B56B9C-2F29-4291-B642-26CE2D8AF1E3}" type="datetimeFigureOut">
              <a:rPr lang="en-US" smtClean="0"/>
              <a:pPr/>
              <a:t>12/18/2025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CB3E0F-6E70-4030-BD37-287EFA56A3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609600"/>
            <a:ext cx="7315200" cy="5029200"/>
          </a:xfrm>
        </p:spPr>
        <p:txBody>
          <a:bodyPr>
            <a:normAutofit fontScale="40000" lnSpcReduction="20000"/>
          </a:bodyPr>
          <a:lstStyle/>
          <a:p>
            <a:pPr algn="l"/>
            <a:endParaRPr lang="en-GB" dirty="0" smtClean="0"/>
          </a:p>
          <a:p>
            <a:r>
              <a:rPr lang="en-GB" sz="7000" u="sng" dirty="0" smtClean="0"/>
              <a:t>2025 TAX ACT</a:t>
            </a:r>
          </a:p>
          <a:p>
            <a:pPr algn="l"/>
            <a:r>
              <a:rPr lang="en-GB" dirty="0" smtClean="0"/>
              <a:t>1</a:t>
            </a:r>
            <a:r>
              <a:rPr lang="en-US" altLang="zh-CN" dirty="0" smtClean="0"/>
              <a:t>.0   </a:t>
            </a:r>
            <a:r>
              <a:rPr lang="en-US" altLang="zh-CN" sz="5100" dirty="0" smtClean="0">
                <a:latin typeface="Times New Roman" pitchFamily="18" charset="0"/>
                <a:cs typeface="Times New Roman" pitchFamily="18" charset="0"/>
              </a:rPr>
              <a:t>PAY </a:t>
            </a:r>
            <a:r>
              <a:rPr lang="en-US" altLang="zh-CN" sz="5100" dirty="0">
                <a:latin typeface="Times New Roman" pitchFamily="18" charset="0"/>
                <a:cs typeface="Times New Roman" pitchFamily="18" charset="0"/>
              </a:rPr>
              <a:t>AS YOU </a:t>
            </a:r>
            <a:r>
              <a:rPr lang="en-US" altLang="zh-CN" sz="5100" dirty="0" smtClean="0">
                <a:latin typeface="Times New Roman" pitchFamily="18" charset="0"/>
                <a:cs typeface="Times New Roman" pitchFamily="18" charset="0"/>
              </a:rPr>
              <a:t>EARN</a:t>
            </a:r>
          </a:p>
          <a:p>
            <a:pPr algn="l"/>
            <a:r>
              <a:rPr lang="en-US" altLang="zh-CN" sz="5100" dirty="0">
                <a:latin typeface="Times New Roman" pitchFamily="18" charset="0"/>
                <a:cs typeface="Times New Roman" pitchFamily="18" charset="0"/>
              </a:rPr>
              <a:t> </a:t>
            </a:r>
            <a:r>
              <a:rPr lang="en-US" altLang="zh-CN" sz="5100" dirty="0" smtClean="0">
                <a:latin typeface="Times New Roman" pitchFamily="18" charset="0"/>
                <a:cs typeface="Times New Roman" pitchFamily="18" charset="0"/>
              </a:rPr>
              <a:t>     </a:t>
            </a:r>
            <a:r>
              <a:rPr lang="en-US" altLang="zh-CN" sz="4500" dirty="0" smtClean="0">
                <a:latin typeface="Times New Roman" pitchFamily="18" charset="0"/>
                <a:cs typeface="Times New Roman" pitchFamily="18" charset="0"/>
              </a:rPr>
              <a:t>One </a:t>
            </a:r>
            <a:r>
              <a:rPr lang="en-US" altLang="zh-CN" sz="4500" dirty="0">
                <a:latin typeface="Times New Roman" pitchFamily="18" charset="0"/>
                <a:cs typeface="Times New Roman" pitchFamily="18" charset="0"/>
              </a:rPr>
              <a:t>of the key areas of focus of the Act is on the above</a:t>
            </a:r>
            <a:endParaRPr lang="en-US" sz="4500" dirty="0">
              <a:latin typeface="Times New Roman" pitchFamily="18" charset="0"/>
              <a:cs typeface="Times New Roman" pitchFamily="18" charset="0"/>
            </a:endParaRPr>
          </a:p>
          <a:p>
            <a:pPr algn="l"/>
            <a:r>
              <a:rPr lang="zh-CN" altLang="en-US" sz="4500" b="1" dirty="0">
                <a:latin typeface="Times New Roman" pitchFamily="18" charset="0"/>
                <a:cs typeface="Times New Roman" pitchFamily="18" charset="0"/>
              </a:rPr>
              <a:t> </a:t>
            </a:r>
            <a:r>
              <a:rPr lang="zh-CN" altLang="en-US" sz="4500" b="1" dirty="0" smtClean="0">
                <a:latin typeface="Times New Roman" pitchFamily="18" charset="0"/>
                <a:cs typeface="Times New Roman" pitchFamily="18" charset="0"/>
              </a:rPr>
              <a:t>      </a:t>
            </a:r>
            <a:r>
              <a:rPr lang="en-US" altLang="zh-CN" sz="4500" b="1" dirty="0" smtClean="0">
                <a:latin typeface="Times New Roman" pitchFamily="18" charset="0"/>
                <a:cs typeface="Times New Roman" pitchFamily="18" charset="0"/>
              </a:rPr>
              <a:t>ELIGIBLE DEDUCTIONS</a:t>
            </a:r>
          </a:p>
          <a:p>
            <a:pPr algn="l"/>
            <a:r>
              <a:rPr lang="en-US" altLang="zh-CN" sz="4500" b="1" dirty="0">
                <a:latin typeface="Times New Roman" pitchFamily="18" charset="0"/>
                <a:cs typeface="Times New Roman" pitchFamily="18" charset="0"/>
              </a:rPr>
              <a:t> </a:t>
            </a:r>
            <a:r>
              <a:rPr lang="en-US" altLang="zh-CN" sz="4500" b="1" dirty="0" smtClean="0">
                <a:latin typeface="Times New Roman" pitchFamily="18" charset="0"/>
                <a:cs typeface="Times New Roman" pitchFamily="18" charset="0"/>
              </a:rPr>
              <a:t>     (</a:t>
            </a:r>
            <a:r>
              <a:rPr lang="en-US" altLang="zh-CN" sz="4500" b="1" dirty="0" err="1" smtClean="0">
                <a:latin typeface="Times New Roman" pitchFamily="18" charset="0"/>
                <a:cs typeface="Times New Roman" pitchFamily="18" charset="0"/>
              </a:rPr>
              <a:t>i</a:t>
            </a:r>
            <a:r>
              <a:rPr lang="en-US" altLang="zh-CN" sz="4500" b="1" dirty="0" smtClean="0">
                <a:latin typeface="Times New Roman" pitchFamily="18" charset="0"/>
                <a:cs typeface="Times New Roman" pitchFamily="18" charset="0"/>
              </a:rPr>
              <a:t>)	 </a:t>
            </a:r>
            <a:r>
              <a:rPr lang="en-US" altLang="zh-CN" sz="5000" dirty="0" smtClean="0">
                <a:latin typeface="Times New Roman" pitchFamily="18" charset="0"/>
                <a:cs typeface="Times New Roman" pitchFamily="18" charset="0"/>
              </a:rPr>
              <a:t>Contributions </a:t>
            </a:r>
            <a:r>
              <a:rPr lang="en-US" altLang="zh-CN" sz="5000" dirty="0">
                <a:latin typeface="Times New Roman" pitchFamily="18" charset="0"/>
                <a:cs typeface="Times New Roman" pitchFamily="18" charset="0"/>
              </a:rPr>
              <a:t>under National Housing </a:t>
            </a:r>
            <a:r>
              <a:rPr lang="en-US" altLang="zh-CN" sz="5000" dirty="0" smtClean="0">
                <a:latin typeface="Times New Roman" pitchFamily="18" charset="0"/>
                <a:cs typeface="Times New Roman" pitchFamily="18" charset="0"/>
              </a:rPr>
              <a:t>Fund</a:t>
            </a:r>
          </a:p>
          <a:p>
            <a:pPr algn="l"/>
            <a:r>
              <a:rPr lang="en-US" altLang="zh-CN" sz="5000" dirty="0">
                <a:latin typeface="Times New Roman" pitchFamily="18" charset="0"/>
                <a:cs typeface="Times New Roman" pitchFamily="18" charset="0"/>
              </a:rPr>
              <a:t> </a:t>
            </a:r>
            <a:r>
              <a:rPr lang="en-US" altLang="zh-CN" sz="5000" dirty="0" smtClean="0">
                <a:latin typeface="Times New Roman" pitchFamily="18" charset="0"/>
                <a:cs typeface="Times New Roman" pitchFamily="18" charset="0"/>
              </a:rPr>
              <a:t>     (ii)	 Contributions </a:t>
            </a:r>
            <a:r>
              <a:rPr lang="en-US" altLang="zh-CN" sz="5000" dirty="0">
                <a:latin typeface="Times New Roman" pitchFamily="18" charset="0"/>
                <a:cs typeface="Times New Roman" pitchFamily="18" charset="0"/>
              </a:rPr>
              <a:t>under National Health Insurance </a:t>
            </a:r>
            <a:r>
              <a:rPr lang="en-US" altLang="zh-CN" sz="5000" dirty="0" smtClean="0">
                <a:latin typeface="Times New Roman" pitchFamily="18" charset="0"/>
                <a:cs typeface="Times New Roman" pitchFamily="18" charset="0"/>
              </a:rPr>
              <a:t>Scheme</a:t>
            </a:r>
            <a:endParaRPr lang="en-US" altLang="zh-CN" sz="5000" dirty="0">
              <a:latin typeface="Times New Roman" pitchFamily="18" charset="0"/>
              <a:cs typeface="Times New Roman" pitchFamily="18" charset="0"/>
            </a:endParaRPr>
          </a:p>
          <a:p>
            <a:pPr lvl="0" algn="l"/>
            <a:r>
              <a:rPr lang="en-US" altLang="zh-CN" sz="5000" dirty="0" smtClean="0">
                <a:latin typeface="Times New Roman" pitchFamily="18" charset="0"/>
                <a:cs typeface="Times New Roman" pitchFamily="18" charset="0"/>
              </a:rPr>
              <a:t>       (iii)	Contributions </a:t>
            </a:r>
            <a:r>
              <a:rPr lang="en-US" altLang="zh-CN" sz="5000" dirty="0">
                <a:latin typeface="Times New Roman" pitchFamily="18" charset="0"/>
                <a:cs typeface="Times New Roman" pitchFamily="18" charset="0"/>
              </a:rPr>
              <a:t>under Pension Reforms Act</a:t>
            </a:r>
            <a:endParaRPr lang="en-US" sz="5000" dirty="0">
              <a:latin typeface="Times New Roman" pitchFamily="18" charset="0"/>
              <a:cs typeface="Times New Roman" pitchFamily="18" charset="0"/>
            </a:endParaRPr>
          </a:p>
          <a:p>
            <a:pPr lvl="1" algn="l"/>
            <a:r>
              <a:rPr lang="en-US" altLang="zh-CN" sz="5000" dirty="0" smtClean="0">
                <a:latin typeface="Times New Roman" pitchFamily="18" charset="0"/>
                <a:cs typeface="Times New Roman" pitchFamily="18" charset="0"/>
              </a:rPr>
              <a:t>(iv)	Interest </a:t>
            </a:r>
            <a:r>
              <a:rPr lang="en-US" altLang="zh-CN" sz="5000" dirty="0">
                <a:latin typeface="Times New Roman" pitchFamily="18" charset="0"/>
                <a:cs typeface="Times New Roman" pitchFamily="18" charset="0"/>
              </a:rPr>
              <a:t>on Loan for developing an owner-occupied </a:t>
            </a:r>
            <a:r>
              <a:rPr lang="en-US" altLang="zh-CN" sz="5000" dirty="0" smtClean="0">
                <a:latin typeface="Times New Roman" pitchFamily="18" charset="0"/>
                <a:cs typeface="Times New Roman" pitchFamily="18" charset="0"/>
              </a:rPr>
              <a:t>	residential house.</a:t>
            </a:r>
            <a:endParaRPr lang="en-US" sz="5000" dirty="0">
              <a:latin typeface="Times New Roman" pitchFamily="18" charset="0"/>
              <a:cs typeface="Times New Roman" pitchFamily="18" charset="0"/>
            </a:endParaRPr>
          </a:p>
          <a:p>
            <a:pPr lvl="1" algn="l"/>
            <a:r>
              <a:rPr lang="en-US" altLang="zh-CN" sz="5000" dirty="0" smtClean="0">
                <a:latin typeface="Times New Roman" pitchFamily="18" charset="0"/>
                <a:cs typeface="Times New Roman" pitchFamily="18" charset="0"/>
              </a:rPr>
              <a:t>(v)	Premium </a:t>
            </a:r>
            <a:r>
              <a:rPr lang="en-US" altLang="zh-CN" sz="5000" dirty="0">
                <a:latin typeface="Times New Roman" pitchFamily="18" charset="0"/>
                <a:cs typeface="Times New Roman" pitchFamily="18" charset="0"/>
              </a:rPr>
              <a:t>or annuity paid during the preceding year of </a:t>
            </a:r>
            <a:r>
              <a:rPr lang="en-US" altLang="zh-CN" sz="5000" dirty="0" smtClean="0">
                <a:latin typeface="Times New Roman" pitchFamily="18" charset="0"/>
                <a:cs typeface="Times New Roman" pitchFamily="18" charset="0"/>
              </a:rPr>
              <a:t>	assessment </a:t>
            </a:r>
            <a:r>
              <a:rPr lang="en-US" altLang="zh-CN" sz="5000" dirty="0">
                <a:latin typeface="Times New Roman" pitchFamily="18" charset="0"/>
                <a:cs typeface="Times New Roman" pitchFamily="18" charset="0"/>
              </a:rPr>
              <a:t>on life assurance and or spouse</a:t>
            </a:r>
            <a:endParaRPr lang="en-US" sz="5000" dirty="0">
              <a:latin typeface="Times New Roman" pitchFamily="18" charset="0"/>
              <a:cs typeface="Times New Roman" pitchFamily="18" charset="0"/>
            </a:endParaRPr>
          </a:p>
          <a:p>
            <a:pPr lvl="1" algn="l"/>
            <a:r>
              <a:rPr lang="en-US" altLang="zh-CN" sz="5000" dirty="0" smtClean="0">
                <a:latin typeface="Times New Roman" pitchFamily="18" charset="0"/>
                <a:cs typeface="Times New Roman" pitchFamily="18" charset="0"/>
              </a:rPr>
              <a:t>(vi)	Rent </a:t>
            </a:r>
            <a:r>
              <a:rPr lang="en-US" altLang="zh-CN" sz="5000" dirty="0">
                <a:latin typeface="Times New Roman" pitchFamily="18" charset="0"/>
                <a:cs typeface="Times New Roman" pitchFamily="18" charset="0"/>
              </a:rPr>
              <a:t>relief of 20% of annual rent paid subject to a </a:t>
            </a:r>
            <a:r>
              <a:rPr lang="en-US" altLang="zh-CN" sz="5000" dirty="0" smtClean="0">
                <a:latin typeface="Times New Roman" pitchFamily="18" charset="0"/>
                <a:cs typeface="Times New Roman" pitchFamily="18" charset="0"/>
              </a:rPr>
              <a:t>	maximum </a:t>
            </a:r>
            <a:r>
              <a:rPr lang="en-US" altLang="zh-CN" sz="5000" dirty="0">
                <a:latin typeface="Times New Roman" pitchFamily="18" charset="0"/>
                <a:cs typeface="Times New Roman" pitchFamily="18" charset="0"/>
              </a:rPr>
              <a:t>of </a:t>
            </a:r>
            <a:r>
              <a:rPr lang="en-US" altLang="zh-CN" sz="5000" strike="sngStrike" dirty="0">
                <a:latin typeface="Times New Roman" pitchFamily="18" charset="0"/>
                <a:cs typeface="Times New Roman" pitchFamily="18" charset="0"/>
              </a:rPr>
              <a:t>N</a:t>
            </a:r>
            <a:r>
              <a:rPr lang="en-US" altLang="zh-CN" sz="5000" dirty="0">
                <a:latin typeface="Times New Roman" pitchFamily="18" charset="0"/>
                <a:cs typeface="Times New Roman" pitchFamily="18" charset="0"/>
              </a:rPr>
              <a:t>500,000whichever is higher. For this </a:t>
            </a:r>
            <a:r>
              <a:rPr lang="en-US" altLang="zh-CN" sz="5000" dirty="0" smtClean="0">
                <a:latin typeface="Times New Roman" pitchFamily="18" charset="0"/>
                <a:cs typeface="Times New Roman" pitchFamily="18" charset="0"/>
              </a:rPr>
              <a:t>purpose</a:t>
            </a:r>
            <a:r>
              <a:rPr lang="en-US" altLang="zh-CN" sz="5000" dirty="0">
                <a:latin typeface="Times New Roman" pitchFamily="18" charset="0"/>
                <a:cs typeface="Times New Roman" pitchFamily="18" charset="0"/>
              </a:rPr>
              <a:t>, deduction is 20% of the annual rent paid to the </a:t>
            </a:r>
            <a:r>
              <a:rPr lang="en-US" altLang="zh-CN" sz="5000" dirty="0" smtClean="0">
                <a:latin typeface="Times New Roman" pitchFamily="18" charset="0"/>
                <a:cs typeface="Times New Roman" pitchFamily="18" charset="0"/>
              </a:rPr>
              <a:t>landlord </a:t>
            </a:r>
            <a:r>
              <a:rPr lang="en-US" altLang="zh-CN" sz="5000" dirty="0">
                <a:latin typeface="Times New Roman" pitchFamily="18" charset="0"/>
                <a:cs typeface="Times New Roman" pitchFamily="18" charset="0"/>
              </a:rPr>
              <a:t>(with evidence of receipt) which can be </a:t>
            </a:r>
            <a:r>
              <a:rPr lang="en-US" altLang="zh-CN" sz="5000" dirty="0" smtClean="0">
                <a:latin typeface="Times New Roman" pitchFamily="18" charset="0"/>
                <a:cs typeface="Times New Roman" pitchFamily="18" charset="0"/>
              </a:rPr>
              <a:t>translated </a:t>
            </a:r>
            <a:r>
              <a:rPr lang="en-US" altLang="zh-CN" sz="5000" dirty="0">
                <a:latin typeface="Times New Roman" pitchFamily="18" charset="0"/>
                <a:cs typeface="Times New Roman" pitchFamily="18" charset="0"/>
              </a:rPr>
              <a:t>as follows:</a:t>
            </a:r>
            <a:endParaRPr lang="en-US" sz="5000" dirty="0">
              <a:latin typeface="Times New Roman" pitchFamily="18" charset="0"/>
              <a:cs typeface="Times New Roman" pitchFamily="18" charset="0"/>
            </a:endParaRPr>
          </a:p>
          <a:p>
            <a:r>
              <a:rPr lang="zh-CN" altLang="en-US" sz="5000" dirty="0"/>
              <a:t> </a:t>
            </a:r>
            <a:endParaRPr lang="en-US" sz="5000" dirty="0"/>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a:buNone/>
            </a:pPr>
            <a:r>
              <a:rPr lang="en-US" altLang="zh-CN" dirty="0" smtClean="0"/>
              <a:t>This is also emphasized in Section 155/2 of</a:t>
            </a:r>
          </a:p>
          <a:p>
            <a:pPr>
              <a:buNone/>
            </a:pPr>
            <a:r>
              <a:rPr lang="en-US" altLang="zh-CN" dirty="0" smtClean="0"/>
              <a:t>Nigerian Tax Act 2025. Such expenditure includes</a:t>
            </a:r>
          </a:p>
          <a:p>
            <a:pPr>
              <a:buNone/>
            </a:pPr>
            <a:r>
              <a:rPr lang="en-US" altLang="zh-CN" dirty="0" smtClean="0"/>
              <a:t>Printing, Postages and Stationery, Repairs and</a:t>
            </a:r>
          </a:p>
          <a:p>
            <a:pPr>
              <a:buNone/>
            </a:pPr>
            <a:r>
              <a:rPr lang="en-US" altLang="zh-CN" dirty="0" smtClean="0"/>
              <a:t>Maintenance, etc. The applicable rate is 7.5%.</a:t>
            </a:r>
            <a:r>
              <a:rPr lang="zh-CN" altLang="en-US" dirty="0" smtClean="0"/>
              <a:t> </a:t>
            </a:r>
            <a:endParaRPr lang="en-US" dirty="0" smtClean="0"/>
          </a:p>
          <a:p>
            <a:pPr>
              <a:buNone/>
            </a:pPr>
            <a:r>
              <a:rPr lang="en-US" altLang="zh-CN" dirty="0" smtClean="0"/>
              <a:t>Rate of Allocation/sharing is as follows:</a:t>
            </a:r>
            <a:endParaRPr lang="en-US" dirty="0" smtClean="0"/>
          </a:p>
          <a:p>
            <a:pPr lvl="0">
              <a:buFont typeface="Wingdings" pitchFamily="2" charset="2"/>
              <a:buChar char="§"/>
            </a:pPr>
            <a:r>
              <a:rPr lang="en-US" altLang="zh-CN" dirty="0" smtClean="0"/>
              <a:t>State allocation 55%</a:t>
            </a:r>
            <a:endParaRPr lang="en-US" dirty="0" smtClean="0"/>
          </a:p>
          <a:p>
            <a:pPr lvl="0">
              <a:buFont typeface="Wingdings" pitchFamily="2" charset="2"/>
              <a:buChar char="§"/>
            </a:pPr>
            <a:r>
              <a:rPr lang="en-US" altLang="zh-CN" dirty="0" smtClean="0"/>
              <a:t>Local government 35%</a:t>
            </a:r>
            <a:endParaRPr lang="en-US" dirty="0" smtClean="0"/>
          </a:p>
          <a:p>
            <a:pPr lvl="0">
              <a:buFont typeface="Wingdings" pitchFamily="2" charset="2"/>
              <a:buChar char="§"/>
            </a:pPr>
            <a:r>
              <a:rPr lang="en-US" altLang="zh-CN" dirty="0" smtClean="0"/>
              <a:t>Federal 10%</a:t>
            </a:r>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idx="1"/>
          </p:nvPr>
        </p:nvSpPr>
        <p:spPr>
          <a:xfrm>
            <a:off x="457200" y="990600"/>
            <a:ext cx="8229600" cy="5135563"/>
          </a:xfrm>
        </p:spPr>
        <p:txBody>
          <a:bodyPr>
            <a:normAutofit fontScale="70000" lnSpcReduction="20000"/>
          </a:bodyPr>
          <a:lstStyle/>
          <a:p>
            <a:pPr>
              <a:buNone/>
            </a:pPr>
            <a:r>
              <a:rPr lang="en-GB" altLang="zh-CN" dirty="0" smtClean="0"/>
              <a:t>2</a:t>
            </a:r>
            <a:r>
              <a:rPr lang="en-US" altLang="zh-CN" dirty="0" smtClean="0"/>
              <a:t>.1 	</a:t>
            </a:r>
            <a:r>
              <a:rPr lang="en-US" altLang="zh-CN" b="1" dirty="0" smtClean="0"/>
              <a:t>EXEMPTIONS FROM VAT</a:t>
            </a:r>
            <a:endParaRPr lang="en-US" dirty="0" smtClean="0"/>
          </a:p>
          <a:p>
            <a:pPr>
              <a:buNone/>
            </a:pPr>
            <a:r>
              <a:rPr lang="en-US" altLang="zh-CN" dirty="0" smtClean="0"/>
              <a:t>The following supplies are exempt from the VAT imposed under Chapter Six of this Act –</a:t>
            </a:r>
            <a:endParaRPr lang="en-US" dirty="0" smtClean="0"/>
          </a:p>
          <a:p>
            <a:pPr lvl="0"/>
            <a:r>
              <a:rPr lang="en-US" altLang="zh-CN" dirty="0" smtClean="0"/>
              <a:t>oil and gas exports;</a:t>
            </a:r>
            <a:endParaRPr lang="en-US" dirty="0" smtClean="0"/>
          </a:p>
          <a:p>
            <a:pPr lvl="0"/>
            <a:r>
              <a:rPr lang="en-US" altLang="zh-CN" dirty="0" smtClean="0"/>
              <a:t>crude petroleum oil and feed gas for all processed gas;</a:t>
            </a:r>
            <a:endParaRPr lang="en-US" dirty="0" smtClean="0"/>
          </a:p>
          <a:p>
            <a:pPr lvl="0"/>
            <a:r>
              <a:rPr lang="en-US" altLang="zh-CN" dirty="0" smtClean="0"/>
              <a:t>goods purchased for use in humanitarian donor funded projects;</a:t>
            </a:r>
            <a:endParaRPr lang="en-US" dirty="0" smtClean="0"/>
          </a:p>
          <a:p>
            <a:pPr lvl="0"/>
            <a:r>
              <a:rPr lang="en-US" altLang="zh-CN" dirty="0" smtClean="0"/>
              <a:t>baby products;</a:t>
            </a:r>
            <a:endParaRPr lang="en-US" dirty="0" smtClean="0"/>
          </a:p>
          <a:p>
            <a:pPr lvl="0"/>
            <a:r>
              <a:rPr lang="en-US" altLang="zh-CN" dirty="0" smtClean="0"/>
              <a:t>locally manufactured sanitary towels, pads or tampons;</a:t>
            </a:r>
            <a:endParaRPr lang="en-US" dirty="0" smtClean="0"/>
          </a:p>
          <a:p>
            <a:pPr lvl="0"/>
            <a:r>
              <a:rPr lang="en-US" altLang="zh-CN" dirty="0" smtClean="0"/>
              <a:t>military hardware, arms, ammunitions and locally manufactured</a:t>
            </a:r>
            <a:br>
              <a:rPr lang="en-US" altLang="zh-CN" dirty="0" smtClean="0"/>
            </a:br>
            <a:r>
              <a:rPr lang="en-US" altLang="zh-CN" dirty="0" smtClean="0"/>
              <a:t>uniforms supplied to armed forces, </a:t>
            </a:r>
            <a:r>
              <a:rPr lang="en-US" altLang="zh-CN" dirty="0" err="1" smtClean="0"/>
              <a:t>para</a:t>
            </a:r>
            <a:r>
              <a:rPr lang="en-US" altLang="zh-CN" dirty="0" smtClean="0"/>
              <a:t>-military and other security</a:t>
            </a:r>
            <a:br>
              <a:rPr lang="en-US" altLang="zh-CN" dirty="0" smtClean="0"/>
            </a:br>
            <a:r>
              <a:rPr lang="en-US" altLang="zh-CN" dirty="0" smtClean="0"/>
              <a:t>agencies of a Nigerian government;</a:t>
            </a:r>
            <a:endParaRPr lang="en-US" dirty="0" smtClean="0"/>
          </a:p>
          <a:p>
            <a:pPr lvl="0"/>
            <a:r>
              <a:rPr lang="en-US" altLang="zh-CN" dirty="0" smtClean="0"/>
              <a:t>shared passenger road-transport service;</a:t>
            </a:r>
            <a:endParaRPr lang="en-US" dirty="0" smtClean="0"/>
          </a:p>
          <a:p>
            <a:pPr lvl="0"/>
            <a:r>
              <a:rPr lang="en-US" altLang="zh-CN" dirty="0" smtClean="0"/>
              <a:t>purchase, hire, rental or lease of tractors, ploughs and other equipment used for agricultural purposes.</a:t>
            </a:r>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990600"/>
            <a:ext cx="8229600" cy="5135563"/>
          </a:xfrm>
        </p:spPr>
        <p:txBody>
          <a:bodyPr>
            <a:normAutofit fontScale="77500" lnSpcReduction="20000"/>
          </a:bodyPr>
          <a:lstStyle/>
          <a:p>
            <a:pPr lvl="0"/>
            <a:r>
              <a:rPr lang="en-US" altLang="zh-CN" dirty="0" smtClean="0"/>
              <a:t>supplies consumed by an approved entity in the export processing or free trade zones, provided that the supplies are consumed on its approved activity;</a:t>
            </a:r>
            <a:endParaRPr lang="en-US" dirty="0" smtClean="0"/>
          </a:p>
          <a:p>
            <a:pPr lvl="0"/>
            <a:r>
              <a:rPr lang="en-US" altLang="zh-CN" dirty="0" smtClean="0"/>
              <a:t>goods or services supplied to a diplomatic mission, diplomat or person </a:t>
            </a:r>
            <a:r>
              <a:rPr lang="en-US" altLang="zh-CN" dirty="0" err="1" smtClean="0"/>
              <a:t>recognised</a:t>
            </a:r>
            <a:r>
              <a:rPr lang="en-US" altLang="zh-CN" dirty="0" smtClean="0"/>
              <a:t> under the Diplomatic Immunities and privileges act whose activities is in public interest and not for profit. </a:t>
            </a:r>
            <a:endParaRPr lang="en-US" dirty="0" smtClean="0"/>
          </a:p>
          <a:p>
            <a:pPr lvl="0"/>
            <a:r>
              <a:rPr lang="en-US" altLang="zh-CN" dirty="0" smtClean="0"/>
              <a:t>plays and performances conducted by educational institutions as part of learning;</a:t>
            </a:r>
            <a:endParaRPr lang="en-US" dirty="0" smtClean="0"/>
          </a:p>
          <a:p>
            <a:pPr lvl="0"/>
            <a:r>
              <a:rPr lang="en-US" altLang="zh-CN" dirty="0" smtClean="0"/>
              <a:t>land or building including interest in land or building;</a:t>
            </a:r>
            <a:endParaRPr lang="en-US" dirty="0" smtClean="0"/>
          </a:p>
          <a:p>
            <a:pPr lvl="0"/>
            <a:r>
              <a:rPr lang="en-US" altLang="zh-CN" dirty="0" smtClean="0"/>
              <a:t>money or securities including interest in money or securities;</a:t>
            </a:r>
            <a:endParaRPr lang="en-US" dirty="0" smtClean="0"/>
          </a:p>
          <a:p>
            <a:pPr lvl="0"/>
            <a:r>
              <a:rPr lang="en-US" altLang="zh-CN" dirty="0" smtClean="0"/>
              <a:t>Government </a:t>
            </a:r>
            <a:r>
              <a:rPr lang="en-US" altLang="zh-CN" dirty="0" err="1" smtClean="0"/>
              <a:t>licences</a:t>
            </a:r>
            <a:r>
              <a:rPr lang="en-US" altLang="zh-CN" dirty="0" smtClean="0"/>
              <a:t>; and</a:t>
            </a:r>
            <a:endParaRPr lang="en-US" dirty="0" smtClean="0"/>
          </a:p>
          <a:p>
            <a:pPr lvl="0"/>
            <a:r>
              <a:rPr lang="en-US" altLang="zh-CN" dirty="0" smtClean="0"/>
              <a:t>Assistive devices and disability-related products including hearing aids, wheelchairs, and </a:t>
            </a:r>
            <a:r>
              <a:rPr lang="en-US" altLang="zh-CN" dirty="0" err="1" smtClean="0"/>
              <a:t>braille</a:t>
            </a:r>
            <a:r>
              <a:rPr lang="en-US" altLang="zh-CN" dirty="0" smtClean="0"/>
              <a:t> materials.</a:t>
            </a:r>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en-US" dirty="0"/>
          </a:p>
        </p:txBody>
      </p:sp>
      <p:sp>
        <p:nvSpPr>
          <p:cNvPr id="3" name="Content Placeholder 2"/>
          <p:cNvSpPr>
            <a:spLocks noGrp="1"/>
          </p:cNvSpPr>
          <p:nvPr>
            <p:ph idx="1"/>
          </p:nvPr>
        </p:nvSpPr>
        <p:spPr>
          <a:xfrm>
            <a:off x="457200" y="1066800"/>
            <a:ext cx="8229600" cy="5059363"/>
          </a:xfrm>
        </p:spPr>
        <p:txBody>
          <a:bodyPr>
            <a:normAutofit lnSpcReduction="10000"/>
          </a:bodyPr>
          <a:lstStyle/>
          <a:p>
            <a:pPr>
              <a:buNone/>
            </a:pPr>
            <a:r>
              <a:rPr lang="en-GB" altLang="zh-CN" dirty="0" smtClean="0"/>
              <a:t>3</a:t>
            </a:r>
            <a:r>
              <a:rPr lang="en-US" altLang="zh-CN" dirty="0" smtClean="0"/>
              <a:t>.0 </a:t>
            </a:r>
            <a:r>
              <a:rPr lang="en-US" altLang="zh-CN" b="1" dirty="0" smtClean="0"/>
              <a:t>WITHHOLDING TAX</a:t>
            </a:r>
            <a:endParaRPr lang="en-US" dirty="0" smtClean="0"/>
          </a:p>
          <a:p>
            <a:pPr>
              <a:buNone/>
            </a:pPr>
            <a:r>
              <a:rPr lang="en-US" altLang="zh-CN" dirty="0" smtClean="0"/>
              <a:t>     All payment for contracts is subject to withholding tax of 5%. You are required to deduct withholding tax on payments like rent, security, repairs and maintenance, printing and stationery etc at the same rate </a:t>
            </a:r>
            <a:r>
              <a:rPr lang="zh-CN" altLang="en-US" dirty="0" smtClean="0"/>
              <a:t> </a:t>
            </a:r>
            <a:endParaRPr lang="en-US" dirty="0" smtClean="0"/>
          </a:p>
          <a:p>
            <a:pPr>
              <a:buNone/>
            </a:pPr>
            <a:r>
              <a:rPr lang="en-US" altLang="zh-CN" b="1" dirty="0" smtClean="0"/>
              <a:t>    (b) Contracts and Services: </a:t>
            </a:r>
            <a:r>
              <a:rPr lang="en-US" altLang="zh-CN" dirty="0" smtClean="0"/>
              <a:t>The applicable WHT rates for contracts and services performed by companies or individuals are as follows:  </a:t>
            </a:r>
            <a:endParaRPr lang="en-US"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en-US" dirty="0"/>
          </a:p>
        </p:txBody>
      </p:sp>
      <p:sp>
        <p:nvSpPr>
          <p:cNvPr id="3" name="Content Placeholder 2"/>
          <p:cNvSpPr>
            <a:spLocks noGrp="1"/>
          </p:cNvSpPr>
          <p:nvPr>
            <p:ph idx="1"/>
          </p:nvPr>
        </p:nvSpPr>
        <p:spPr>
          <a:xfrm>
            <a:off x="457200" y="990600"/>
            <a:ext cx="8229600" cy="5135563"/>
          </a:xfrm>
        </p:spPr>
        <p:txBody>
          <a:bodyPr>
            <a:normAutofit fontScale="70000" lnSpcReduction="20000"/>
          </a:bodyPr>
          <a:lstStyle/>
          <a:p>
            <a:pPr>
              <a:buNone/>
            </a:pPr>
            <a:r>
              <a:rPr lang="en-US" altLang="zh-CN" dirty="0" smtClean="0"/>
              <a:t>TRANSACTION                                               COMPANIES         INDIVIDUALS</a:t>
            </a:r>
            <a:endParaRPr lang="en-US" dirty="0" smtClean="0"/>
          </a:p>
          <a:p>
            <a:pPr>
              <a:buNone/>
            </a:pPr>
            <a:r>
              <a:rPr lang="en-US" altLang="zh-CN" sz="3400" dirty="0" smtClean="0"/>
              <a:t>Management Services                                          10%               5%</a:t>
            </a:r>
            <a:endParaRPr lang="en-US" sz="3400" dirty="0" smtClean="0"/>
          </a:p>
          <a:p>
            <a:pPr>
              <a:buNone/>
            </a:pPr>
            <a:r>
              <a:rPr lang="en-US" altLang="zh-CN" sz="3400" dirty="0" smtClean="0"/>
              <a:t>Commission                                                            10%                5%</a:t>
            </a:r>
            <a:endParaRPr lang="en-US" sz="3400" dirty="0" smtClean="0"/>
          </a:p>
          <a:p>
            <a:pPr>
              <a:buNone/>
            </a:pPr>
            <a:r>
              <a:rPr lang="en-US" altLang="zh-CN" sz="3400" dirty="0" smtClean="0"/>
              <a:t>Consultancy and professional fees                     10%                5%</a:t>
            </a:r>
            <a:endParaRPr lang="en-US" sz="3400" dirty="0" smtClean="0"/>
          </a:p>
          <a:p>
            <a:pPr>
              <a:buNone/>
            </a:pPr>
            <a:r>
              <a:rPr lang="en-US" altLang="zh-CN" sz="3400" dirty="0" smtClean="0"/>
              <a:t>Technical services                                                  10%                 5%</a:t>
            </a:r>
            <a:endParaRPr lang="en-US" sz="3400" dirty="0" smtClean="0"/>
          </a:p>
          <a:p>
            <a:pPr>
              <a:buNone/>
            </a:pPr>
            <a:r>
              <a:rPr lang="en-US" altLang="zh-CN" sz="3400" dirty="0" smtClean="0"/>
              <a:t>Contracts for construction of roads, </a:t>
            </a:r>
          </a:p>
          <a:p>
            <a:pPr>
              <a:buNone/>
            </a:pPr>
            <a:r>
              <a:rPr lang="en-US" altLang="zh-CN" sz="3400" dirty="0" smtClean="0"/>
              <a:t>bridges, buildings or power plants                      2.5%               5%</a:t>
            </a:r>
            <a:endParaRPr lang="en-US" sz="3400" dirty="0" smtClean="0"/>
          </a:p>
          <a:p>
            <a:pPr>
              <a:buNone/>
            </a:pPr>
            <a:r>
              <a:rPr lang="en-US" altLang="zh-CN" sz="3400" dirty="0" smtClean="0"/>
              <a:t>All other contracts for construction work             5%                5%</a:t>
            </a:r>
            <a:endParaRPr lang="en-US" sz="3400" dirty="0" smtClean="0"/>
          </a:p>
          <a:p>
            <a:pPr>
              <a:buNone/>
            </a:pPr>
            <a:r>
              <a:rPr lang="en-US" altLang="zh-CN" sz="3400" dirty="0" smtClean="0"/>
              <a:t>Contract of supplies and agency arrangements   5%                5%</a:t>
            </a:r>
            <a:endParaRPr lang="en-US" sz="3400" dirty="0" smtClean="0"/>
          </a:p>
          <a:p>
            <a:pPr>
              <a:buNone/>
            </a:pPr>
            <a:r>
              <a:rPr lang="en-US" altLang="zh-CN" sz="3400" dirty="0" smtClean="0"/>
              <a:t>Directors’ fees                                                               -                  10%</a:t>
            </a:r>
            <a:endParaRPr lang="en-US" sz="3400"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440363"/>
          </a:xfrm>
        </p:spPr>
        <p:txBody>
          <a:bodyPr>
            <a:normAutofit/>
          </a:bodyPr>
          <a:lstStyle/>
          <a:p>
            <a:pPr>
              <a:buNone/>
            </a:pPr>
            <a:endParaRPr lang="en-US" dirty="0"/>
          </a:p>
        </p:txBody>
      </p:sp>
      <p:sp>
        <p:nvSpPr>
          <p:cNvPr id="4" name="Rectangle 3"/>
          <p:cNvSpPr/>
          <p:nvPr/>
        </p:nvSpPr>
        <p:spPr>
          <a:xfrm>
            <a:off x="533400" y="1143000"/>
            <a:ext cx="7696200" cy="3970318"/>
          </a:xfrm>
          <a:prstGeom prst="rect">
            <a:avLst/>
          </a:prstGeom>
        </p:spPr>
        <p:txBody>
          <a:bodyPr wrap="square">
            <a:spAutoFit/>
          </a:bodyPr>
          <a:lstStyle/>
          <a:p>
            <a:pPr>
              <a:buNone/>
            </a:pPr>
            <a:r>
              <a:rPr lang="en-US" altLang="zh-CN" dirty="0" smtClean="0"/>
              <a:t>4.0   </a:t>
            </a:r>
            <a:r>
              <a:rPr lang="en-US" altLang="zh-CN" b="1" dirty="0" smtClean="0"/>
              <a:t>CAPITAL GAIN TAX</a:t>
            </a:r>
            <a:r>
              <a:rPr lang="en-US" b="1" dirty="0" smtClean="0"/>
              <a:t> Act</a:t>
            </a:r>
            <a:endParaRPr lang="en-US" dirty="0" smtClean="0"/>
          </a:p>
          <a:p>
            <a:pPr>
              <a:buNone/>
            </a:pPr>
            <a:r>
              <a:rPr lang="en-US" altLang="zh-CN" dirty="0" smtClean="0"/>
              <a:t>The Capital gain tax has been repealed and the New Tax Act 2025</a:t>
            </a:r>
          </a:p>
          <a:p>
            <a:pPr>
              <a:buNone/>
            </a:pPr>
            <a:r>
              <a:rPr lang="en-US" altLang="zh-CN" dirty="0" smtClean="0"/>
              <a:t>made provision for it even though it no longer stands as a separate Act and has now been integrated within the New Tax Act. The following are exempt from capital gain tax </a:t>
            </a:r>
            <a:endParaRPr lang="en-US" dirty="0" smtClean="0"/>
          </a:p>
          <a:p>
            <a:pPr>
              <a:buNone/>
            </a:pPr>
            <a:r>
              <a:rPr lang="zh-CN" altLang="en-US" b="1" dirty="0" smtClean="0"/>
              <a:t> </a:t>
            </a:r>
            <a:endParaRPr lang="en-US" dirty="0" smtClean="0"/>
          </a:p>
          <a:p>
            <a:pPr>
              <a:buNone/>
            </a:pPr>
            <a:r>
              <a:rPr lang="zh-CN" altLang="en-US" dirty="0" smtClean="0"/>
              <a:t>𝐂𝐚𝐩𝐢𝐭𝐚𝐥𝐆𝐚𝐢𝐧𝐬𝐓𝐚𝐱 </a:t>
            </a:r>
            <a:r>
              <a:rPr lang="en-US" altLang="zh-CN" dirty="0" smtClean="0"/>
              <a:t>(</a:t>
            </a:r>
            <a:r>
              <a:rPr lang="zh-CN" altLang="en-US" dirty="0" smtClean="0"/>
              <a:t>𝐂𝐆𝐓</a:t>
            </a:r>
            <a:r>
              <a:rPr lang="en-US" altLang="zh-CN" dirty="0" smtClean="0"/>
              <a:t>) - </a:t>
            </a:r>
            <a:r>
              <a:rPr lang="zh-CN" altLang="en-US" dirty="0" smtClean="0"/>
              <a:t>𝐄𝐱𝐞𝐦𝐩𝐭</a:t>
            </a:r>
            <a:endParaRPr lang="en-US" dirty="0" smtClean="0"/>
          </a:p>
          <a:p>
            <a:pPr>
              <a:buFont typeface="Wingdings" pitchFamily="2" charset="2"/>
              <a:buChar char="§"/>
            </a:pPr>
            <a:r>
              <a:rPr lang="en-US" altLang="zh-CN" dirty="0" smtClean="0"/>
              <a:t>Sale of an owner-occupied house</a:t>
            </a:r>
            <a:endParaRPr lang="en-US" dirty="0" smtClean="0"/>
          </a:p>
          <a:p>
            <a:pPr>
              <a:buFont typeface="Wingdings" pitchFamily="2" charset="2"/>
              <a:buChar char="§"/>
            </a:pPr>
            <a:r>
              <a:rPr lang="en-US" altLang="zh-CN" dirty="0" smtClean="0"/>
              <a:t>Personal effects or chattels worth up to ₦5 million</a:t>
            </a:r>
            <a:endParaRPr lang="en-US" dirty="0" smtClean="0"/>
          </a:p>
          <a:p>
            <a:pPr>
              <a:buFont typeface="Wingdings" pitchFamily="2" charset="2"/>
              <a:buChar char="§"/>
            </a:pPr>
            <a:r>
              <a:rPr lang="en-US" altLang="zh-CN" dirty="0" smtClean="0"/>
              <a:t>Sale of up to two private vehicles per year</a:t>
            </a:r>
            <a:endParaRPr lang="en-US" dirty="0" smtClean="0"/>
          </a:p>
          <a:p>
            <a:pPr>
              <a:buFont typeface="Wingdings" pitchFamily="2" charset="2"/>
              <a:buChar char="§"/>
            </a:pPr>
            <a:r>
              <a:rPr lang="en-US" altLang="zh-CN" dirty="0" smtClean="0"/>
              <a:t>Gains on shares below ₦150 million per year or gains up to ₦10 million</a:t>
            </a:r>
            <a:endParaRPr lang="en-US" dirty="0" smtClean="0"/>
          </a:p>
          <a:p>
            <a:pPr>
              <a:buFont typeface="Wingdings" pitchFamily="2" charset="2"/>
              <a:buChar char="§"/>
            </a:pPr>
            <a:r>
              <a:rPr lang="en-US" altLang="zh-CN" dirty="0" smtClean="0"/>
              <a:t>Gains on shares above exemption threshold if the proceed is</a:t>
            </a:r>
          </a:p>
          <a:p>
            <a:pPr>
              <a:buNone/>
            </a:pPr>
            <a:r>
              <a:rPr lang="en-US" altLang="zh-CN" dirty="0" smtClean="0"/>
              <a:t> reinvested Pension funds, charities, and religious institutions (non-</a:t>
            </a:r>
          </a:p>
          <a:p>
            <a:pPr>
              <a:buNone/>
            </a:pPr>
            <a:r>
              <a:rPr lang="en-US" altLang="zh-CN" dirty="0" smtClean="0"/>
              <a:t>commercial) </a:t>
            </a:r>
            <a:r>
              <a:rPr lang="en-US" dirty="0" smtClean="0"/>
              <a:t>Transfer between spouses.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en-US" dirty="0"/>
          </a:p>
        </p:txBody>
      </p:sp>
      <p:sp>
        <p:nvSpPr>
          <p:cNvPr id="3" name="Content Placeholder 2"/>
          <p:cNvSpPr>
            <a:spLocks noGrp="1"/>
          </p:cNvSpPr>
          <p:nvPr>
            <p:ph idx="1"/>
          </p:nvPr>
        </p:nvSpPr>
        <p:spPr>
          <a:xfrm>
            <a:off x="457200" y="990600"/>
            <a:ext cx="8229600" cy="5135563"/>
          </a:xfrm>
        </p:spPr>
        <p:txBody>
          <a:bodyPr>
            <a:normAutofit fontScale="85000" lnSpcReduction="10000"/>
          </a:bodyPr>
          <a:lstStyle/>
          <a:p>
            <a:pPr>
              <a:buNone/>
            </a:pPr>
            <a:r>
              <a:rPr lang="en-US" u="sng" dirty="0" smtClean="0"/>
              <a:t>Rate</a:t>
            </a:r>
            <a:endParaRPr lang="en-US" dirty="0" smtClean="0"/>
          </a:p>
          <a:p>
            <a:pPr>
              <a:buNone/>
            </a:pPr>
            <a:r>
              <a:rPr lang="en-US" dirty="0" smtClean="0"/>
              <a:t>The rate is tied to the tax payer’s income bracket ranging</a:t>
            </a:r>
          </a:p>
          <a:p>
            <a:pPr>
              <a:buNone/>
            </a:pPr>
            <a:r>
              <a:rPr lang="en-US" dirty="0" smtClean="0"/>
              <a:t>from 0% to 30% as against the previous rate of 10% flat.  </a:t>
            </a:r>
          </a:p>
          <a:p>
            <a:pPr>
              <a:buNone/>
            </a:pPr>
            <a:r>
              <a:rPr lang="en-US" dirty="0" smtClean="0"/>
              <a:t>For corporations:</a:t>
            </a:r>
          </a:p>
          <a:p>
            <a:pPr>
              <a:buNone/>
            </a:pPr>
            <a:r>
              <a:rPr lang="en-US" dirty="0" smtClean="0"/>
              <a:t>The rate has increased from 10% to 30%, aligning it with</a:t>
            </a:r>
          </a:p>
          <a:p>
            <a:pPr>
              <a:buNone/>
            </a:pPr>
            <a:r>
              <a:rPr lang="en-US" dirty="0" smtClean="0"/>
              <a:t>the standard Companies Income Tax (CIT) rate.</a:t>
            </a:r>
          </a:p>
          <a:p>
            <a:pPr>
              <a:buNone/>
            </a:pPr>
            <a:r>
              <a:rPr lang="en-US" dirty="0" smtClean="0"/>
              <a:t>For individuals:</a:t>
            </a:r>
          </a:p>
          <a:p>
            <a:pPr>
              <a:buNone/>
            </a:pPr>
            <a:r>
              <a:rPr lang="en-US" dirty="0" smtClean="0"/>
              <a:t>Capital gains are now taxed at the individuals Personal</a:t>
            </a:r>
          </a:p>
          <a:p>
            <a:pPr>
              <a:buNone/>
            </a:pPr>
            <a:r>
              <a:rPr lang="en-US" dirty="0" smtClean="0"/>
              <a:t>Income Tax (PIT) rates, which are progressive and can go</a:t>
            </a:r>
          </a:p>
          <a:p>
            <a:pPr>
              <a:buNone/>
            </a:pPr>
            <a:r>
              <a:rPr lang="en-US" dirty="0" smtClean="0"/>
              <a:t>up to 25% depending on their income bracket. </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normAutofit fontScale="92500"/>
          </a:bodyPr>
          <a:lstStyle/>
          <a:p>
            <a:pPr>
              <a:buNone/>
            </a:pPr>
            <a:r>
              <a:rPr lang="en-US" altLang="zh-CN" dirty="0" smtClean="0"/>
              <a:t>5.0</a:t>
            </a:r>
            <a:r>
              <a:rPr lang="zh-CN" altLang="en-US" b="1" dirty="0" smtClean="0"/>
              <a:t>	</a:t>
            </a:r>
            <a:r>
              <a:rPr lang="en-US" altLang="zh-CN" b="1" dirty="0" smtClean="0"/>
              <a:t>COMPANY INCOME TAX</a:t>
            </a:r>
            <a:endParaRPr lang="en-US" dirty="0" smtClean="0"/>
          </a:p>
          <a:p>
            <a:pPr>
              <a:buNone/>
            </a:pPr>
            <a:r>
              <a:rPr lang="en-US" altLang="zh-CN" dirty="0" smtClean="0"/>
              <a:t>5.1</a:t>
            </a:r>
            <a:r>
              <a:rPr lang="zh-CN" altLang="en-US" b="1" dirty="0" smtClean="0"/>
              <a:t>	</a:t>
            </a:r>
            <a:r>
              <a:rPr lang="en-US" altLang="zh-CN" b="1" dirty="0" smtClean="0"/>
              <a:t>SMALL COMPANY</a:t>
            </a:r>
            <a:endParaRPr lang="en-US" dirty="0" smtClean="0"/>
          </a:p>
          <a:p>
            <a:pPr>
              <a:buNone/>
            </a:pPr>
            <a:r>
              <a:rPr lang="en-US" altLang="zh-CN" dirty="0" smtClean="0"/>
              <a:t>Turnover of less than N100m with maximum assets</a:t>
            </a:r>
          </a:p>
          <a:p>
            <a:pPr>
              <a:buNone/>
            </a:pPr>
            <a:r>
              <a:rPr lang="en-US" altLang="zh-CN" dirty="0" smtClean="0"/>
              <a:t>of </a:t>
            </a:r>
            <a:r>
              <a:rPr lang="en-US" altLang="zh-CN" strike="dblStrike" dirty="0" smtClean="0"/>
              <a:t>N</a:t>
            </a:r>
            <a:r>
              <a:rPr lang="en-US" altLang="zh-CN" dirty="0" smtClean="0"/>
              <a:t>250m. Professional Services shall not be</a:t>
            </a:r>
          </a:p>
          <a:p>
            <a:pPr>
              <a:buNone/>
            </a:pPr>
            <a:r>
              <a:rPr lang="en-US" altLang="zh-CN" dirty="0" smtClean="0"/>
              <a:t>classified as small company.</a:t>
            </a:r>
            <a:endParaRPr lang="en-US" dirty="0" smtClean="0"/>
          </a:p>
          <a:p>
            <a:pPr>
              <a:buNone/>
            </a:pPr>
            <a:r>
              <a:rPr lang="zh-CN" altLang="en-US" dirty="0" smtClean="0"/>
              <a:t> </a:t>
            </a:r>
            <a:endParaRPr lang="en-US" dirty="0" smtClean="0"/>
          </a:p>
          <a:p>
            <a:pPr>
              <a:buNone/>
            </a:pPr>
            <a:r>
              <a:rPr lang="en-US" altLang="zh-CN" dirty="0" smtClean="0"/>
              <a:t>5.2	</a:t>
            </a:r>
            <a:r>
              <a:rPr lang="en-US" altLang="zh-CN" b="1" dirty="0" smtClean="0"/>
              <a:t>RATES OF TAX</a:t>
            </a:r>
            <a:endParaRPr lang="en-US" dirty="0" smtClean="0"/>
          </a:p>
          <a:p>
            <a:pPr>
              <a:buNone/>
            </a:pPr>
            <a:r>
              <a:rPr lang="en-US" altLang="zh-CN" dirty="0" smtClean="0"/>
              <a:t>Small company: 0%. Turnover less than </a:t>
            </a:r>
            <a:r>
              <a:rPr lang="en-US" altLang="zh-CN" strike="dblStrike" dirty="0" smtClean="0"/>
              <a:t>N</a:t>
            </a:r>
            <a:r>
              <a:rPr lang="en-US" altLang="zh-CN" dirty="0" smtClean="0"/>
              <a:t>100.0m</a:t>
            </a:r>
            <a:endParaRPr lang="en-US" dirty="0" smtClean="0"/>
          </a:p>
          <a:p>
            <a:pPr>
              <a:buNone/>
            </a:pPr>
            <a:r>
              <a:rPr lang="en-US" altLang="zh-CN" dirty="0" smtClean="0"/>
              <a:t>Any other company: 30%. Turnover above </a:t>
            </a:r>
            <a:r>
              <a:rPr lang="en-US" altLang="zh-CN" strike="dblStrike" dirty="0" smtClean="0"/>
              <a:t>N</a:t>
            </a:r>
            <a:r>
              <a:rPr lang="en-US" altLang="zh-CN" dirty="0" smtClean="0"/>
              <a:t>100.0m</a:t>
            </a:r>
            <a:endParaRPr lang="en-US" dirty="0" smtClean="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idx="1"/>
          </p:nvPr>
        </p:nvSpPr>
        <p:spPr>
          <a:xfrm>
            <a:off x="457200" y="1219200"/>
            <a:ext cx="8229600" cy="4906963"/>
          </a:xfrm>
        </p:spPr>
        <p:txBody>
          <a:bodyPr>
            <a:normAutofit fontScale="70000" lnSpcReduction="20000"/>
          </a:bodyPr>
          <a:lstStyle/>
          <a:p>
            <a:pPr>
              <a:buNone/>
            </a:pPr>
            <a:r>
              <a:rPr lang="en-US" altLang="zh-CN" dirty="0" smtClean="0"/>
              <a:t>5.3	</a:t>
            </a:r>
            <a:r>
              <a:rPr lang="en-US" altLang="zh-CN" b="1" dirty="0" smtClean="0"/>
              <a:t>DISALLOWABLE EXPENSES</a:t>
            </a:r>
            <a:endParaRPr lang="en-US" dirty="0" smtClean="0"/>
          </a:p>
          <a:p>
            <a:pPr>
              <a:buNone/>
            </a:pPr>
            <a:r>
              <a:rPr lang="en-US" altLang="zh-CN" dirty="0" smtClean="0"/>
              <a:t>A deduction shall not be allowed for the purposes of ascertaining the</a:t>
            </a:r>
          </a:p>
          <a:p>
            <a:pPr>
              <a:buNone/>
            </a:pPr>
            <a:r>
              <a:rPr lang="en-US" altLang="zh-CN" dirty="0" smtClean="0"/>
              <a:t>profits or income from any trade, business, profession or vocation in</a:t>
            </a:r>
          </a:p>
          <a:p>
            <a:pPr>
              <a:buNone/>
            </a:pPr>
            <a:r>
              <a:rPr lang="en-US" altLang="zh-CN" dirty="0" smtClean="0"/>
              <a:t>respect of </a:t>
            </a:r>
            <a:endParaRPr lang="en-US" dirty="0" smtClean="0"/>
          </a:p>
          <a:p>
            <a:pPr marL="514350" indent="-514350">
              <a:buAutoNum type="alphaLcParenBoth"/>
            </a:pPr>
            <a:r>
              <a:rPr lang="en-US" altLang="zh-CN" dirty="0" smtClean="0"/>
              <a:t>capital repaid or withdrawn from a trade, business, profession or</a:t>
            </a:r>
            <a:br>
              <a:rPr lang="en-US" altLang="zh-CN" dirty="0" smtClean="0"/>
            </a:br>
            <a:r>
              <a:rPr lang="en-US" altLang="zh-CN" dirty="0" smtClean="0"/>
              <a:t>vocation;</a:t>
            </a:r>
          </a:p>
          <a:p>
            <a:pPr marL="514350" indent="-514350">
              <a:buNone/>
            </a:pPr>
            <a:r>
              <a:rPr lang="en-US" altLang="zh-CN" dirty="0" smtClean="0"/>
              <a:t>(b) any expenditure of a capital nature;</a:t>
            </a:r>
            <a:endParaRPr lang="en-US" dirty="0" smtClean="0"/>
          </a:p>
          <a:p>
            <a:pPr>
              <a:buNone/>
            </a:pPr>
            <a:r>
              <a:rPr lang="en-US" altLang="zh-CN" dirty="0" smtClean="0"/>
              <a:t>(c) domestic or private expense, or expenditure on assets not used for the purpose of trade, business, profession or vocation;</a:t>
            </a:r>
            <a:endParaRPr lang="en-US" dirty="0" smtClean="0"/>
          </a:p>
          <a:p>
            <a:pPr>
              <a:buNone/>
            </a:pPr>
            <a:r>
              <a:rPr lang="en-US" altLang="zh-CN" dirty="0" smtClean="0"/>
              <a:t>(d) any sum recoverable under an insurance or contract of indemnity;</a:t>
            </a:r>
            <a:endParaRPr lang="en-US" dirty="0" smtClean="0"/>
          </a:p>
          <a:p>
            <a:pPr>
              <a:buNone/>
            </a:pPr>
            <a:r>
              <a:rPr lang="en-US" altLang="zh-CN" dirty="0" smtClean="0"/>
              <a:t>(e) taxes on profit on income levied in Nigeria or elsewhere;</a:t>
            </a:r>
            <a:endParaRPr lang="en-US" dirty="0" smtClean="0"/>
          </a:p>
          <a:p>
            <a:pPr>
              <a:buNone/>
            </a:pPr>
            <a:r>
              <a:rPr lang="en-US" altLang="zh-CN" dirty="0" smtClean="0"/>
              <a:t>(f) any payment to a savings, widows and orphans, pension, provident or other retirement benefit fund, society or scheme not approved under the Pension Reform Act or any similar enactment in Nigeria;</a:t>
            </a:r>
            <a:endParaRPr lang="en-US"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normAutofit fontScale="85000" lnSpcReduction="20000"/>
          </a:bodyPr>
          <a:lstStyle/>
          <a:p>
            <a:pPr>
              <a:buNone/>
            </a:pPr>
            <a:r>
              <a:rPr lang="en-US" altLang="zh-CN" dirty="0" smtClean="0"/>
              <a:t>g) depreciation or impairment of any fixed asset, investment or an </a:t>
            </a:r>
            <a:r>
              <a:rPr lang="en-US" altLang="zh-CN" dirty="0" err="1" smtClean="0"/>
              <a:t>unrealised</a:t>
            </a:r>
            <a:r>
              <a:rPr lang="en-US" altLang="zh-CN" dirty="0" smtClean="0"/>
              <a:t> exchange difference on any item denominated in foreign currency;</a:t>
            </a:r>
            <a:endParaRPr lang="en-US" dirty="0" smtClean="0"/>
          </a:p>
          <a:p>
            <a:pPr>
              <a:buNone/>
            </a:pPr>
            <a:r>
              <a:rPr lang="en-US" altLang="zh-CN" dirty="0" smtClean="0"/>
              <a:t>(h) any sum reserved out of profits subject to the provisions</a:t>
            </a:r>
            <a:endParaRPr lang="en-US" dirty="0" smtClean="0"/>
          </a:p>
          <a:p>
            <a:pPr>
              <a:buNone/>
            </a:pPr>
            <a:r>
              <a:rPr lang="en-US" altLang="zh-CN" dirty="0" smtClean="0"/>
              <a:t>(</a:t>
            </a:r>
            <a:r>
              <a:rPr lang="en-US" altLang="zh-CN" dirty="0" err="1" smtClean="0"/>
              <a:t>i</a:t>
            </a:r>
            <a:r>
              <a:rPr lang="en-US" altLang="zh-CN" dirty="0" smtClean="0"/>
              <a:t>) any payment to a connected person that is not consistent with the Transfer Pricing Regulations issued by the Service;</a:t>
            </a:r>
            <a:endParaRPr lang="en-US" dirty="0" smtClean="0"/>
          </a:p>
          <a:p>
            <a:pPr>
              <a:buNone/>
            </a:pPr>
            <a:r>
              <a:rPr lang="en-US" altLang="zh-CN" dirty="0" smtClean="0"/>
              <a:t>(j) any expense incurred in deriving an income that is exempt from income tax;</a:t>
            </a:r>
            <a:endParaRPr lang="en-US" dirty="0" smtClean="0"/>
          </a:p>
          <a:p>
            <a:pPr>
              <a:buNone/>
            </a:pPr>
            <a:r>
              <a:rPr lang="en-US" altLang="zh-CN" dirty="0" smtClean="0"/>
              <a:t>(k) any expense allowable as a deduction in determining chargeable gains</a:t>
            </a:r>
            <a:endParaRPr lang="en-US" dirty="0" smtClean="0"/>
          </a:p>
          <a:p>
            <a:pPr>
              <a:buNone/>
            </a:pPr>
            <a:r>
              <a:rPr lang="en-US" altLang="zh-CN" dirty="0" smtClean="0"/>
              <a:t>(l) penalty or fine imposed under any law; </a:t>
            </a:r>
            <a:endParaRPr lang="en-US" dirty="0" smtClean="0"/>
          </a:p>
          <a:p>
            <a:pPr>
              <a:buNone/>
            </a:pPr>
            <a:r>
              <a:rPr lang="en-US" altLang="zh-CN" dirty="0" smtClean="0"/>
              <a:t>(m) any tax or penalty borne on behalf of another person; </a:t>
            </a:r>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a:buNone/>
            </a:pPr>
            <a:r>
              <a:rPr lang="en-US" altLang="zh-CN" b="1" dirty="0" smtClean="0"/>
              <a:t>INDIVIDUAL INCOME TAX RENT</a:t>
            </a:r>
            <a:endParaRPr lang="en-US" dirty="0" smtClean="0"/>
          </a:p>
          <a:p>
            <a:pPr>
              <a:buNone/>
            </a:pPr>
            <a:r>
              <a:rPr lang="en-US" altLang="zh-CN" dirty="0" smtClean="0"/>
              <a:t>First ₦800,000 @ 0%</a:t>
            </a:r>
            <a:endParaRPr lang="en-US" dirty="0" smtClean="0"/>
          </a:p>
          <a:p>
            <a:pPr>
              <a:buNone/>
            </a:pPr>
            <a:r>
              <a:rPr lang="en-US" altLang="zh-CN" dirty="0" smtClean="0"/>
              <a:t>Next ₦2,200,000 @ 15%</a:t>
            </a:r>
            <a:endParaRPr lang="en-US" dirty="0" smtClean="0"/>
          </a:p>
          <a:p>
            <a:pPr>
              <a:buNone/>
            </a:pPr>
            <a:r>
              <a:rPr lang="en-US" altLang="zh-CN" dirty="0" smtClean="0"/>
              <a:t>Next ₦9,000,000 @ 18%</a:t>
            </a:r>
            <a:endParaRPr lang="en-US" dirty="0" smtClean="0"/>
          </a:p>
          <a:p>
            <a:pPr>
              <a:buNone/>
            </a:pPr>
            <a:r>
              <a:rPr lang="en-US" altLang="zh-CN" dirty="0" smtClean="0"/>
              <a:t>Next 13,000,000 @ 21%</a:t>
            </a:r>
            <a:endParaRPr lang="en-US" dirty="0" smtClean="0"/>
          </a:p>
          <a:p>
            <a:pPr>
              <a:buNone/>
            </a:pPr>
            <a:r>
              <a:rPr lang="en-US" altLang="zh-CN" dirty="0" smtClean="0"/>
              <a:t>Next 25,000,000 @ 23%</a:t>
            </a:r>
            <a:endParaRPr lang="en-US" dirty="0" smtClean="0"/>
          </a:p>
          <a:p>
            <a:pPr>
              <a:buNone/>
            </a:pPr>
            <a:r>
              <a:rPr lang="en-US" altLang="zh-CN" dirty="0" smtClean="0"/>
              <a:t>Above ₦50,000,000 @ 25%</a:t>
            </a:r>
            <a:r>
              <a:rPr lang="zh-CN" altLang="en-US" dirty="0" smtClean="0"/>
              <a:t> </a:t>
            </a:r>
            <a:endParaRPr lang="en-US" dirty="0" smtClean="0"/>
          </a:p>
          <a:p>
            <a:pPr>
              <a:buNone/>
            </a:pPr>
            <a:r>
              <a:rPr lang="en-US" altLang="zh-CN" dirty="0" smtClean="0"/>
              <a:t>A good example of the workings is as follows,</a:t>
            </a:r>
          </a:p>
          <a:p>
            <a:pPr>
              <a:buNone/>
            </a:pPr>
            <a:r>
              <a:rPr lang="en-US" altLang="zh-CN" dirty="0" smtClean="0"/>
              <a:t>please follow these processes and make the correct</a:t>
            </a:r>
          </a:p>
          <a:p>
            <a:pPr>
              <a:buNone/>
            </a:pPr>
            <a:r>
              <a:rPr lang="en-US" altLang="zh-CN" dirty="0" smtClean="0"/>
              <a:t>deductions and remit timely.</a:t>
            </a:r>
            <a:endParaRPr lang="en-US" dirty="0" smtClean="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a:buNone/>
            </a:pPr>
            <a:r>
              <a:rPr lang="en-US" altLang="zh-CN" dirty="0" smtClean="0"/>
              <a:t>(n) any compensating payment made by a borrower, which qualifies as dividends under this Act, to its approved agent or to a lender in a regulated securities lending transaction.</a:t>
            </a:r>
            <a:endParaRPr lang="en-US" dirty="0" smtClean="0"/>
          </a:p>
          <a:p>
            <a:pPr>
              <a:buNone/>
            </a:pPr>
            <a:r>
              <a:rPr lang="en-US" altLang="zh-CN" dirty="0" smtClean="0"/>
              <a:t>(o) any compensating payment made by an approved agent, which qualifies as interest or dividends under this Act to a borrower or lender in a regulated securities lending transaction</a:t>
            </a:r>
            <a:endParaRPr lang="en-US" dirty="0" smtClean="0"/>
          </a:p>
          <a:p>
            <a:pPr>
              <a:buNone/>
            </a:pPr>
            <a:r>
              <a:rPr lang="en-US" altLang="zh-CN" dirty="0" smtClean="0"/>
              <a:t>(p) any expense on which Value Added Tax is due under this Act but was not charged or in the case of imported items, any expense on which the applicable import duty or levy was not paid.</a:t>
            </a:r>
            <a:br>
              <a:rPr lang="en-US" altLang="zh-CN" dirty="0" smtClean="0"/>
            </a:br>
            <a:endParaRPr lang="en-US" dirty="0" smtClean="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GB" altLang="zh-CN" dirty="0" smtClean="0"/>
              <a:t>6</a:t>
            </a:r>
            <a:r>
              <a:rPr lang="en-US" altLang="zh-CN" dirty="0" smtClean="0"/>
              <a:t>.0   </a:t>
            </a:r>
            <a:r>
              <a:rPr lang="en-US" altLang="zh-CN" b="1" dirty="0" smtClean="0"/>
              <a:t>DEVELOPMENT LEVY</a:t>
            </a:r>
            <a:endParaRPr lang="en-US" dirty="0" smtClean="0"/>
          </a:p>
          <a:p>
            <a:pPr>
              <a:buNone/>
            </a:pPr>
            <a:r>
              <a:rPr lang="en-US" altLang="zh-CN" dirty="0" smtClean="0"/>
              <a:t>        This is now 4% of the assessable profit and shall be     for education, information technology, Science and Engineering, Infrastructure, </a:t>
            </a:r>
            <a:r>
              <a:rPr lang="en-US" altLang="zh-CN" dirty="0" err="1" smtClean="0"/>
              <a:t>Defence</a:t>
            </a:r>
            <a:r>
              <a:rPr lang="en-US" altLang="zh-CN" dirty="0" smtClean="0"/>
              <a:t> and Security Cyber Security and Technological Incubation. </a:t>
            </a:r>
            <a:endParaRPr 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a:buNone/>
            </a:pPr>
            <a:r>
              <a:rPr lang="en-US" altLang="zh-CN" dirty="0" smtClean="0"/>
              <a:t>7.0  </a:t>
            </a:r>
            <a:r>
              <a:rPr lang="en-US" altLang="zh-CN" b="1" dirty="0" smtClean="0"/>
              <a:t>INFORMATION TO BE DELIVERED BY BANKERS AND</a:t>
            </a:r>
          </a:p>
          <a:p>
            <a:pPr>
              <a:buNone/>
            </a:pPr>
            <a:r>
              <a:rPr lang="en-US" altLang="zh-CN" b="1" dirty="0" smtClean="0"/>
              <a:t>       OTHERS</a:t>
            </a:r>
            <a:endParaRPr lang="en-US" dirty="0" smtClean="0"/>
          </a:p>
          <a:p>
            <a:pPr>
              <a:buNone/>
            </a:pPr>
            <a:r>
              <a:rPr lang="en-US" altLang="zh-CN" dirty="0" smtClean="0"/>
              <a:t>Every bank, insurance company, stock broking firm, and other</a:t>
            </a:r>
          </a:p>
          <a:p>
            <a:pPr>
              <a:buNone/>
            </a:pPr>
            <a:r>
              <a:rPr lang="en-US" altLang="zh-CN" dirty="0" smtClean="0"/>
              <a:t>financial institutions shall prepare, with or without demand by</a:t>
            </a:r>
          </a:p>
          <a:p>
            <a:pPr>
              <a:buNone/>
            </a:pPr>
            <a:r>
              <a:rPr lang="en-US" altLang="zh-CN" dirty="0" smtClean="0"/>
              <a:t>the relevant tax authority, quarterly returns to the relevant</a:t>
            </a:r>
          </a:p>
          <a:p>
            <a:pPr>
              <a:buNone/>
            </a:pPr>
            <a:r>
              <a:rPr lang="en-US" altLang="zh-CN" dirty="0" smtClean="0"/>
              <a:t>tax authority specifying the names and addresses of all</a:t>
            </a:r>
          </a:p>
          <a:p>
            <a:pPr>
              <a:buNone/>
            </a:pPr>
            <a:r>
              <a:rPr lang="en-US" altLang="zh-CN" dirty="0" smtClean="0"/>
              <a:t>customers in case of:</a:t>
            </a:r>
            <a:endParaRPr lang="en-US" dirty="0" smtClean="0"/>
          </a:p>
          <a:p>
            <a:pPr>
              <a:buNone/>
            </a:pPr>
            <a:r>
              <a:rPr lang="en-US" altLang="zh-CN" dirty="0" smtClean="0"/>
              <a:t>1. An individual-all transactions where the cumulative transactions in a month amount to </a:t>
            </a:r>
            <a:r>
              <a:rPr lang="en-US" altLang="zh-CN" strike="dblStrike" dirty="0" smtClean="0"/>
              <a:t>N</a:t>
            </a:r>
            <a:r>
              <a:rPr lang="en-US" altLang="zh-CN" dirty="0" smtClean="0"/>
              <a:t>25 million or more.</a:t>
            </a:r>
            <a:endParaRPr lang="en-US" dirty="0" smtClean="0"/>
          </a:p>
          <a:p>
            <a:pPr>
              <a:buNone/>
            </a:pPr>
            <a:r>
              <a:rPr lang="en-US" altLang="zh-CN" dirty="0" smtClean="0"/>
              <a:t>2. A body corporate-all transactions where the cumulative transactions in a month amount to </a:t>
            </a:r>
            <a:r>
              <a:rPr lang="en-US" altLang="zh-CN" strike="dblStrike" dirty="0" smtClean="0"/>
              <a:t>N</a:t>
            </a:r>
            <a:r>
              <a:rPr lang="en-US" altLang="zh-CN" dirty="0" smtClean="0"/>
              <a:t>100 million or more.</a:t>
            </a:r>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609600" y="609600"/>
            <a:ext cx="8229600" cy="4525963"/>
          </a:xfrm>
        </p:spPr>
        <p:txBody>
          <a:bodyPr/>
          <a:lstStyle/>
          <a:p>
            <a:pPr>
              <a:buNone/>
            </a:pPr>
            <a:r>
              <a:rPr lang="en-US" dirty="0" smtClean="0"/>
              <a:t>                  </a:t>
            </a:r>
          </a:p>
          <a:p>
            <a:pPr>
              <a:buNone/>
            </a:pPr>
            <a:r>
              <a:rPr lang="en-US" dirty="0" smtClean="0"/>
              <a:t>The 2025 Tax Laws Presented to Stakeholders of </a:t>
            </a:r>
          </a:p>
          <a:p>
            <a:pPr>
              <a:buNone/>
            </a:pPr>
            <a:r>
              <a:rPr lang="en-US" dirty="0" smtClean="0"/>
              <a:t>Catholic Secretariat of Nigeria on 19th</a:t>
            </a:r>
          </a:p>
          <a:p>
            <a:pPr>
              <a:buNone/>
            </a:pPr>
            <a:r>
              <a:rPr lang="en-US" dirty="0" smtClean="0"/>
              <a:t>December, 2025.</a:t>
            </a:r>
          </a:p>
          <a:p>
            <a:pPr>
              <a:buNone/>
            </a:pPr>
            <a:r>
              <a:rPr lang="en-US" dirty="0" smtClean="0"/>
              <a:t>                 </a:t>
            </a:r>
          </a:p>
          <a:p>
            <a:pPr>
              <a:buNone/>
            </a:pPr>
            <a:r>
              <a:rPr lang="en-US" dirty="0" smtClean="0"/>
              <a:t>                      Presented by:</a:t>
            </a:r>
          </a:p>
          <a:p>
            <a:pPr>
              <a:buNone/>
            </a:pPr>
            <a:r>
              <a:rPr lang="en-US" dirty="0" smtClean="0"/>
              <a:t>                  Sir David O. </a:t>
            </a:r>
            <a:r>
              <a:rPr lang="en-US" dirty="0" err="1" smtClean="0"/>
              <a:t>Ologun</a:t>
            </a:r>
            <a:r>
              <a:rPr lang="en-US" dirty="0" smtClean="0"/>
              <a:t> </a:t>
            </a:r>
          </a:p>
          <a:p>
            <a:pPr algn="ct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r>
              <a:rPr lang="en-US" altLang="zh-CN" b="1" dirty="0" smtClean="0"/>
              <a:t>Annual Salary </a:t>
            </a:r>
            <a:r>
              <a:rPr lang="en-US" altLang="zh-CN" b="1" dirty="0" err="1" smtClean="0"/>
              <a:t>Assum</a:t>
            </a:r>
            <a:r>
              <a:rPr lang="en-GB" b="1" dirty="0" err="1" smtClean="0"/>
              <a:t>ed</a:t>
            </a:r>
            <a:r>
              <a:rPr lang="en-US" b="1" dirty="0" smtClean="0"/>
              <a:t>              </a:t>
            </a:r>
            <a:r>
              <a:rPr lang="en-US" altLang="zh-CN" b="1" dirty="0" smtClean="0"/>
              <a:t>Assumed Rent</a:t>
            </a:r>
            <a:endParaRPr lang="en-US" dirty="0" smtClean="0"/>
          </a:p>
          <a:p>
            <a:pPr>
              <a:buNone/>
            </a:pPr>
            <a:r>
              <a:rPr lang="zh-CN" altLang="en-US" dirty="0" smtClean="0"/>
              <a:t> </a:t>
            </a:r>
            <a:r>
              <a:rPr lang="en-US" altLang="zh-CN" strike="sngStrike" dirty="0" smtClean="0"/>
              <a:t>N</a:t>
            </a:r>
            <a:r>
              <a:rPr lang="en-US" altLang="zh-CN" dirty="0" smtClean="0"/>
              <a:t>1,000,000 and less                       </a:t>
            </a:r>
            <a:r>
              <a:rPr lang="en-US" altLang="zh-CN" strike="sngStrike" dirty="0" smtClean="0"/>
              <a:t>N</a:t>
            </a:r>
            <a:r>
              <a:rPr lang="en-US" altLang="zh-CN" dirty="0" smtClean="0"/>
              <a:t>250,000</a:t>
            </a:r>
            <a:endParaRPr lang="en-US" dirty="0" smtClean="0"/>
          </a:p>
          <a:p>
            <a:pPr>
              <a:buNone/>
            </a:pPr>
            <a:r>
              <a:rPr lang="en-US" altLang="zh-CN" dirty="0" smtClean="0"/>
              <a:t>Above </a:t>
            </a:r>
            <a:r>
              <a:rPr lang="en-US" altLang="zh-CN" strike="sngStrike" dirty="0" smtClean="0"/>
              <a:t>N</a:t>
            </a:r>
            <a:r>
              <a:rPr lang="en-US" altLang="zh-CN" dirty="0" smtClean="0"/>
              <a:t>1,000,000-</a:t>
            </a:r>
            <a:r>
              <a:rPr lang="en-US" altLang="zh-CN" strike="sngStrike" dirty="0" smtClean="0"/>
              <a:t>N</a:t>
            </a:r>
            <a:r>
              <a:rPr lang="en-US" altLang="zh-CN" dirty="0" smtClean="0"/>
              <a:t>2,000,000     </a:t>
            </a:r>
            <a:r>
              <a:rPr lang="en-US" altLang="zh-CN" strike="sngStrike" dirty="0" smtClean="0"/>
              <a:t>N</a:t>
            </a:r>
            <a:r>
              <a:rPr lang="en-US" altLang="zh-CN" dirty="0" smtClean="0"/>
              <a:t>400,000</a:t>
            </a:r>
          </a:p>
          <a:p>
            <a:pPr>
              <a:buNone/>
            </a:pPr>
            <a:r>
              <a:rPr lang="en-US" altLang="zh-CN" dirty="0" smtClean="0"/>
              <a:t>Above </a:t>
            </a:r>
            <a:r>
              <a:rPr lang="en-US" altLang="zh-CN" strike="sngStrike" dirty="0" smtClean="0"/>
              <a:t>N</a:t>
            </a:r>
            <a:r>
              <a:rPr lang="en-US" altLang="zh-CN" dirty="0" smtClean="0"/>
              <a:t>2,000,000-</a:t>
            </a:r>
            <a:r>
              <a:rPr lang="en-US" altLang="zh-CN" strike="sngStrike" dirty="0" smtClean="0"/>
              <a:t>N</a:t>
            </a:r>
            <a:r>
              <a:rPr lang="en-US" altLang="zh-CN" dirty="0" smtClean="0"/>
              <a:t>2,999,999     </a:t>
            </a:r>
            <a:r>
              <a:rPr lang="en-US" altLang="zh-CN" strike="sngStrike" dirty="0" smtClean="0"/>
              <a:t>N</a:t>
            </a:r>
            <a:r>
              <a:rPr lang="en-US" altLang="zh-CN" dirty="0" smtClean="0"/>
              <a:t>700,000</a:t>
            </a:r>
            <a:endParaRPr lang="en-US" dirty="0" smtClean="0"/>
          </a:p>
          <a:p>
            <a:pPr>
              <a:buNone/>
            </a:pPr>
            <a:r>
              <a:rPr lang="en-US" altLang="zh-CN" strike="sngStrike" dirty="0" smtClean="0"/>
              <a:t>N</a:t>
            </a:r>
            <a:r>
              <a:rPr lang="en-US" altLang="zh-CN" dirty="0" smtClean="0"/>
              <a:t>3,000,000-144,999,999               </a:t>
            </a:r>
            <a:r>
              <a:rPr lang="en-US" altLang="zh-CN" strike="sngStrike" dirty="0" smtClean="0"/>
              <a:t>N</a:t>
            </a:r>
            <a:r>
              <a:rPr lang="en-US" altLang="zh-CN" dirty="0" smtClean="0"/>
              <a:t>1,200,000</a:t>
            </a:r>
            <a:endParaRPr lang="en-US" dirty="0" smtClean="0"/>
          </a:p>
          <a:p>
            <a:pPr>
              <a:buNone/>
            </a:pPr>
            <a:r>
              <a:rPr lang="en-US" altLang="zh-CN" strike="sngStrike" dirty="0" smtClean="0"/>
              <a:t>N</a:t>
            </a:r>
            <a:r>
              <a:rPr lang="en-US" altLang="zh-CN" dirty="0" smtClean="0"/>
              <a:t>5,000,000 and above                   </a:t>
            </a:r>
            <a:r>
              <a:rPr lang="en-US" altLang="zh-CN" strike="sngStrike" dirty="0" smtClean="0"/>
              <a:t>N</a:t>
            </a:r>
            <a:r>
              <a:rPr lang="en-US" altLang="zh-CN" dirty="0" smtClean="0"/>
              <a:t>1,500,000</a:t>
            </a:r>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7620000" cy="868362"/>
          </a:xfrm>
        </p:spPr>
        <p:txBody>
          <a:bodyPr/>
          <a:lstStyle/>
          <a:p>
            <a:r>
              <a:rPr lang="en-US" altLang="zh-CN" b="1" dirty="0" smtClean="0"/>
              <a:t>PAYE CALCULATION NEW LAW </a:t>
            </a:r>
            <a:endParaRPr lang="en-US" dirty="0"/>
          </a:p>
        </p:txBody>
      </p:sp>
      <p:graphicFrame>
        <p:nvGraphicFramePr>
          <p:cNvPr id="4" name="Content Placeholder 3"/>
          <p:cNvGraphicFramePr>
            <a:graphicFrameLocks noGrp="1"/>
          </p:cNvGraphicFramePr>
          <p:nvPr>
            <p:ph idx="1"/>
          </p:nvPr>
        </p:nvGraphicFramePr>
        <p:xfrm>
          <a:off x="457200" y="1600200"/>
          <a:ext cx="8229600" cy="3600450"/>
        </p:xfrm>
        <a:graphic>
          <a:graphicData uri="http://schemas.openxmlformats.org/drawingml/2006/table">
            <a:tbl>
              <a:tblPr firstRow="1" bandRow="1">
                <a:tableStyleId>{5C22544A-7EE6-4342-B048-85BDC9FD1C3A}</a:tableStyleId>
              </a:tblPr>
              <a:tblGrid>
                <a:gridCol w="914400"/>
                <a:gridCol w="914400"/>
                <a:gridCol w="914400"/>
                <a:gridCol w="914400"/>
                <a:gridCol w="914400"/>
                <a:gridCol w="914400"/>
                <a:gridCol w="914400"/>
                <a:gridCol w="914400"/>
                <a:gridCol w="914400"/>
              </a:tblGrid>
              <a:tr h="400050">
                <a:tc>
                  <a:txBody>
                    <a:bodyPr/>
                    <a:lstStyle/>
                    <a:p>
                      <a:pPr marL="0" marR="0" algn="l">
                        <a:lnSpc>
                          <a:spcPct val="107000"/>
                        </a:lnSpc>
                        <a:spcBef>
                          <a:spcPts val="0"/>
                        </a:spcBef>
                        <a:spcAft>
                          <a:spcPts val="0"/>
                        </a:spcAft>
                      </a:pPr>
                      <a:r>
                        <a:rPr lang="zh-CN" sz="900" kern="0" dirty="0">
                          <a:solidFill>
                            <a:srgbClr val="000000"/>
                          </a:solidFill>
                          <a:latin typeface="Calibri"/>
                          <a:ea typeface="Times New Roman"/>
                          <a:cs typeface="Times New Roman"/>
                        </a:rPr>
                        <a:t>MONTHLY SALARY</a:t>
                      </a:r>
                      <a:endParaRPr lang="en-US" sz="1100" kern="100" dirty="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66,667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70,833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75,000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79,167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83,333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100,000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108,333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116,667 </a:t>
                      </a:r>
                      <a:endParaRPr lang="en-US" sz="1100" kern="100">
                        <a:latin typeface="Calibri"/>
                        <a:ea typeface="Calibri"/>
                        <a:cs typeface="Times New Roman"/>
                      </a:endParaRPr>
                    </a:p>
                  </a:txBody>
                  <a:tcPr marL="68580" marR="68580" marT="0" marB="0" anchor="b"/>
                </a:tc>
              </a:tr>
              <a:tr h="400050">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ANNUAL SALARY</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800,000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b="1" kern="0">
                          <a:solidFill>
                            <a:srgbClr val="000000"/>
                          </a:solidFill>
                          <a:latin typeface="Calibri"/>
                          <a:ea typeface="Times New Roman"/>
                          <a:cs typeface="Times New Roman"/>
                        </a:rPr>
                        <a:t>850,000</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900,000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950,000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1,000,000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1,200,000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1,300,000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1,400,000 </a:t>
                      </a:r>
                      <a:endParaRPr lang="en-US" sz="1100" kern="100">
                        <a:latin typeface="Calibri"/>
                        <a:ea typeface="Calibri"/>
                        <a:cs typeface="Times New Roman"/>
                      </a:endParaRPr>
                    </a:p>
                  </a:txBody>
                  <a:tcPr marL="68580" marR="68580" marT="0" marB="0" anchor="b"/>
                </a:tc>
              </a:tr>
              <a:tr h="400050">
                <a:tc>
                  <a:txBody>
                    <a:bodyPr/>
                    <a:lstStyle/>
                    <a:p>
                      <a:pPr marL="0" marR="0" algn="l">
                        <a:lnSpc>
                          <a:spcPct val="107000"/>
                        </a:lnSpc>
                        <a:spcBef>
                          <a:spcPts val="0"/>
                        </a:spcBef>
                        <a:spcAft>
                          <a:spcPts val="0"/>
                        </a:spcAft>
                      </a:pPr>
                      <a:r>
                        <a:rPr lang="zh-CN" sz="900" kern="0" dirty="0">
                          <a:solidFill>
                            <a:srgbClr val="000000"/>
                          </a:solidFill>
                          <a:latin typeface="Calibri"/>
                          <a:ea typeface="Times New Roman"/>
                          <a:cs typeface="Times New Roman"/>
                        </a:rPr>
                        <a:t>NHF CONTRIBUTION</a:t>
                      </a:r>
                      <a:endParaRPr lang="en-US" sz="1100" kern="100" dirty="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endParaRPr lang="zh-CN" sz="900" kern="0">
                        <a:solidFill>
                          <a:srgbClr val="000000"/>
                        </a:solidFill>
                        <a:latin typeface="Calibri"/>
                        <a:ea typeface="Times New Roman"/>
                        <a:cs typeface="Times New Roman"/>
                      </a:endParaRPr>
                    </a:p>
                  </a:txBody>
                  <a:tcPr marL="68580" marR="68580" marT="0" marB="0" anchor="b"/>
                </a:tc>
              </a:tr>
              <a:tr h="400050">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NHIS CONTRIBUTION</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endParaRPr lang="zh-CN" sz="900" kern="0">
                        <a:solidFill>
                          <a:srgbClr val="000000"/>
                        </a:solidFill>
                        <a:latin typeface="Calibri"/>
                        <a:ea typeface="Times New Roman"/>
                        <a:cs typeface="Times New Roman"/>
                      </a:endParaRPr>
                    </a:p>
                  </a:txBody>
                  <a:tcPr marL="68580" marR="68580" marT="0" marB="0" anchor="b"/>
                </a:tc>
              </a:tr>
              <a:tr h="400050">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PENSION CONTRIBUTION</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endParaRPr lang="zh-CN" sz="900" kern="0">
                        <a:solidFill>
                          <a:srgbClr val="000000"/>
                        </a:solidFill>
                        <a:latin typeface="Calibri"/>
                        <a:ea typeface="Times New Roman"/>
                        <a:cs typeface="Times New Roman"/>
                      </a:endParaRPr>
                    </a:p>
                  </a:txBody>
                  <a:tcPr marL="68580" marR="68580" marT="0" marB="0" anchor="b"/>
                </a:tc>
              </a:tr>
              <a:tr h="400050">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INTREST ON LOAN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endParaRPr lang="zh-CN" sz="900" kern="0">
                        <a:solidFill>
                          <a:srgbClr val="000000"/>
                        </a:solidFill>
                        <a:latin typeface="Calibri"/>
                        <a:ea typeface="Times New Roman"/>
                        <a:cs typeface="Times New Roman"/>
                      </a:endParaRPr>
                    </a:p>
                  </a:txBody>
                  <a:tcPr marL="68580" marR="68580" marT="0" marB="0" anchor="b"/>
                </a:tc>
              </a:tr>
              <a:tr h="400050">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LIFE INSURANCE PREMIUM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endParaRPr lang="zh-CN" sz="900" kern="0">
                        <a:solidFill>
                          <a:srgbClr val="000000"/>
                        </a:solidFill>
                        <a:latin typeface="Calibri"/>
                        <a:ea typeface="Times New Roman"/>
                        <a:cs typeface="Times New Roman"/>
                      </a:endParaRPr>
                    </a:p>
                  </a:txBody>
                  <a:tcPr marL="68580" marR="68580" marT="0" marB="0" anchor="b"/>
                </a:tc>
              </a:tr>
              <a:tr h="400050">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ANNUAL RENT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50,000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50,000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50,000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50,000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50,000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80,000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80,000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NGN           80,000 </a:t>
                      </a:r>
                      <a:endParaRPr lang="en-US" sz="1100" kern="100">
                        <a:latin typeface="Calibri"/>
                        <a:ea typeface="Calibri"/>
                        <a:cs typeface="Times New Roman"/>
                      </a:endParaRPr>
                    </a:p>
                  </a:txBody>
                  <a:tcPr marL="68580" marR="68580" marT="0" marB="0" anchor="b"/>
                </a:tc>
              </a:tr>
              <a:tr h="400050">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TOTAL RELIEF</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50,000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50,000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50,000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50,000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50,000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80,000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80,000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dirty="0">
                          <a:solidFill>
                            <a:srgbClr val="000000"/>
                          </a:solidFill>
                          <a:latin typeface="Calibri"/>
                          <a:ea typeface="Times New Roman"/>
                          <a:cs typeface="Times New Roman"/>
                        </a:rPr>
                        <a:t> NGN           80,000 </a:t>
                      </a:r>
                      <a:endParaRPr lang="en-US" sz="1100" kern="100" dirty="0">
                        <a:latin typeface="Calibri"/>
                        <a:ea typeface="Calibri"/>
                        <a:cs typeface="Times New Roman"/>
                      </a:endParaRPr>
                    </a:p>
                  </a:txBody>
                  <a:tcPr marL="68580" marR="68580" marT="0" marB="0" anchor="b"/>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graphicFrame>
        <p:nvGraphicFramePr>
          <p:cNvPr id="4" name="Content Placeholder 3"/>
          <p:cNvGraphicFramePr>
            <a:graphicFrameLocks noGrp="1"/>
          </p:cNvGraphicFramePr>
          <p:nvPr>
            <p:ph idx="1"/>
          </p:nvPr>
        </p:nvGraphicFramePr>
        <p:xfrm>
          <a:off x="381000" y="914400"/>
          <a:ext cx="8229600" cy="4882388"/>
        </p:xfrm>
        <a:graphic>
          <a:graphicData uri="http://schemas.openxmlformats.org/drawingml/2006/table">
            <a:tbl>
              <a:tblPr firstRow="1" bandRow="1">
                <a:tableStyleId>{5C22544A-7EE6-4342-B048-85BDC9FD1C3A}</a:tableStyleId>
              </a:tblPr>
              <a:tblGrid>
                <a:gridCol w="914400"/>
                <a:gridCol w="914400"/>
                <a:gridCol w="914400"/>
                <a:gridCol w="914400"/>
                <a:gridCol w="914400"/>
                <a:gridCol w="914400"/>
                <a:gridCol w="914400"/>
                <a:gridCol w="914400"/>
                <a:gridCol w="914400"/>
              </a:tblGrid>
              <a:tr h="370840">
                <a:tc>
                  <a:txBody>
                    <a:bodyPr/>
                    <a:lstStyle/>
                    <a:p>
                      <a:pPr marL="0" marR="0" algn="l">
                        <a:lnSpc>
                          <a:spcPct val="107000"/>
                        </a:lnSpc>
                        <a:spcBef>
                          <a:spcPts val="0"/>
                        </a:spcBef>
                        <a:spcAft>
                          <a:spcPts val="0"/>
                        </a:spcAft>
                      </a:pPr>
                      <a:r>
                        <a:rPr lang="zh-CN" sz="900" b="1" kern="0" dirty="0">
                          <a:solidFill>
                            <a:srgbClr val="000000"/>
                          </a:solidFill>
                          <a:latin typeface="Calibri"/>
                          <a:ea typeface="Times New Roman"/>
                          <a:cs typeface="Times New Roman"/>
                        </a:rPr>
                        <a:t>TAXABLE INCOME =ANNUAL SALARY-RELIEF</a:t>
                      </a:r>
                      <a:endParaRPr lang="en-US" sz="1100" kern="100" dirty="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750,000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850,000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850,000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900,000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950,000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1,120,000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1,220,000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1,320,000 </a:t>
                      </a:r>
                      <a:endParaRPr lang="en-US" sz="1100" kern="100">
                        <a:latin typeface="Calibri"/>
                        <a:ea typeface="Calibri"/>
                        <a:cs typeface="Times New Roman"/>
                      </a:endParaRPr>
                    </a:p>
                  </a:txBody>
                  <a:tcPr marL="68580" marR="68580" marT="0" marB="0" anchor="b"/>
                </a:tc>
              </a:tr>
              <a:tr h="370840">
                <a:tc>
                  <a:txBody>
                    <a:bodyPr/>
                    <a:lstStyle/>
                    <a:p>
                      <a:pPr marL="0" marR="0" algn="l">
                        <a:lnSpc>
                          <a:spcPct val="107000"/>
                        </a:lnSpc>
                        <a:spcBef>
                          <a:spcPts val="0"/>
                        </a:spcBef>
                        <a:spcAft>
                          <a:spcPts val="0"/>
                        </a:spcAft>
                      </a:pP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endParaRPr lang="zh-CN" sz="900" kern="0">
                        <a:latin typeface="Calibri"/>
                        <a:ea typeface="Times New Roman"/>
                        <a:cs typeface="Times New Roman"/>
                      </a:endParaRPr>
                    </a:p>
                  </a:txBody>
                  <a:tcPr marL="68580" marR="68580" marT="0" marB="0" anchor="b"/>
                </a:tc>
                <a:tc>
                  <a:txBody>
                    <a:bodyPr/>
                    <a:lstStyle/>
                    <a:p>
                      <a:pPr marL="0" marR="0" algn="l">
                        <a:lnSpc>
                          <a:spcPct val="107000"/>
                        </a:lnSpc>
                        <a:spcBef>
                          <a:spcPts val="0"/>
                        </a:spcBef>
                        <a:spcAft>
                          <a:spcPts val="0"/>
                        </a:spcAft>
                      </a:pPr>
                      <a:endParaRPr lang="zh-CN" sz="900" kern="0">
                        <a:latin typeface="Calibri"/>
                        <a:ea typeface="Times New Roman"/>
                        <a:cs typeface="Times New Roman"/>
                      </a:endParaRPr>
                    </a:p>
                  </a:txBody>
                  <a:tcPr marL="68580" marR="68580" marT="0" marB="0" anchor="b"/>
                </a:tc>
                <a:tc>
                  <a:txBody>
                    <a:bodyPr/>
                    <a:lstStyle/>
                    <a:p>
                      <a:pPr marL="0" marR="0" algn="l">
                        <a:lnSpc>
                          <a:spcPct val="107000"/>
                        </a:lnSpc>
                        <a:spcBef>
                          <a:spcPts val="0"/>
                        </a:spcBef>
                        <a:spcAft>
                          <a:spcPts val="0"/>
                        </a:spcAft>
                      </a:pPr>
                      <a:endParaRPr lang="zh-CN" sz="900" kern="0">
                        <a:latin typeface="Calibri"/>
                        <a:ea typeface="Times New Roman"/>
                        <a:cs typeface="Times New Roman"/>
                      </a:endParaRPr>
                    </a:p>
                  </a:txBody>
                  <a:tcPr marL="68580" marR="68580" marT="0" marB="0" anchor="b"/>
                </a:tc>
                <a:tc>
                  <a:txBody>
                    <a:bodyPr/>
                    <a:lstStyle/>
                    <a:p>
                      <a:pPr marL="0" marR="0" algn="l">
                        <a:lnSpc>
                          <a:spcPct val="107000"/>
                        </a:lnSpc>
                        <a:spcBef>
                          <a:spcPts val="0"/>
                        </a:spcBef>
                        <a:spcAft>
                          <a:spcPts val="0"/>
                        </a:spcAft>
                      </a:pPr>
                      <a:endParaRPr lang="zh-CN" sz="900" kern="0">
                        <a:latin typeface="Calibri"/>
                        <a:ea typeface="Times New Roman"/>
                        <a:cs typeface="Times New Roman"/>
                      </a:endParaRPr>
                    </a:p>
                  </a:txBody>
                  <a:tcPr marL="68580" marR="68580" marT="0" marB="0" anchor="b"/>
                </a:tc>
                <a:tc>
                  <a:txBody>
                    <a:bodyPr/>
                    <a:lstStyle/>
                    <a:p>
                      <a:pPr marL="0" marR="0" algn="l">
                        <a:lnSpc>
                          <a:spcPct val="107000"/>
                        </a:lnSpc>
                        <a:spcBef>
                          <a:spcPts val="0"/>
                        </a:spcBef>
                        <a:spcAft>
                          <a:spcPts val="0"/>
                        </a:spcAft>
                      </a:pPr>
                      <a:endParaRPr lang="zh-CN" sz="900" kern="0">
                        <a:latin typeface="Calibri"/>
                        <a:ea typeface="Times New Roman"/>
                        <a:cs typeface="Times New Roman"/>
                      </a:endParaRPr>
                    </a:p>
                  </a:txBody>
                  <a:tcPr marL="68580" marR="68580" marT="0" marB="0" anchor="b"/>
                </a:tc>
                <a:tc>
                  <a:txBody>
                    <a:bodyPr/>
                    <a:lstStyle/>
                    <a:p>
                      <a:pPr marL="0" marR="0" algn="l">
                        <a:lnSpc>
                          <a:spcPct val="107000"/>
                        </a:lnSpc>
                        <a:spcBef>
                          <a:spcPts val="0"/>
                        </a:spcBef>
                        <a:spcAft>
                          <a:spcPts val="0"/>
                        </a:spcAft>
                      </a:pPr>
                      <a:endParaRPr lang="zh-CN" sz="900" kern="0">
                        <a:latin typeface="Calibri"/>
                        <a:ea typeface="Times New Roman"/>
                        <a:cs typeface="Times New Roman"/>
                      </a:endParaRPr>
                    </a:p>
                  </a:txBody>
                  <a:tcPr marL="68580" marR="68580" marT="0" marB="0" anchor="b"/>
                </a:tc>
                <a:tc>
                  <a:txBody>
                    <a:bodyPr/>
                    <a:lstStyle/>
                    <a:p>
                      <a:pPr marL="0" marR="0" algn="l">
                        <a:lnSpc>
                          <a:spcPct val="107000"/>
                        </a:lnSpc>
                        <a:spcBef>
                          <a:spcPts val="0"/>
                        </a:spcBef>
                        <a:spcAft>
                          <a:spcPts val="0"/>
                        </a:spcAft>
                      </a:pPr>
                      <a:endParaRPr lang="zh-CN" sz="900" kern="0">
                        <a:latin typeface="Calibri"/>
                        <a:ea typeface="Times New Roman"/>
                        <a:cs typeface="Times New Roman"/>
                      </a:endParaRPr>
                    </a:p>
                  </a:txBody>
                  <a:tcPr marL="68580" marR="68580" marT="0" marB="0" anchor="b"/>
                </a:tc>
                <a:tc>
                  <a:txBody>
                    <a:bodyPr/>
                    <a:lstStyle/>
                    <a:p>
                      <a:pPr marL="0" marR="0" algn="l">
                        <a:lnSpc>
                          <a:spcPct val="107000"/>
                        </a:lnSpc>
                        <a:spcBef>
                          <a:spcPts val="0"/>
                        </a:spcBef>
                        <a:spcAft>
                          <a:spcPts val="0"/>
                        </a:spcAft>
                      </a:pPr>
                      <a:endParaRPr lang="zh-CN" sz="900" kern="0">
                        <a:latin typeface="Calibri"/>
                        <a:ea typeface="Times New Roman"/>
                        <a:cs typeface="Times New Roman"/>
                      </a:endParaRPr>
                    </a:p>
                  </a:txBody>
                  <a:tcPr marL="68580" marR="68580" marT="0" marB="0" anchor="b"/>
                </a:tc>
              </a:tr>
              <a:tr h="370840">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INCOME TAX RATE</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endParaRPr lang="zh-CN" sz="900" kern="0">
                        <a:solidFill>
                          <a:srgbClr val="000000"/>
                        </a:solidFill>
                        <a:latin typeface="Calibri"/>
                        <a:ea typeface="Times New Roman"/>
                        <a:cs typeface="Times New Roman"/>
                      </a:endParaRPr>
                    </a:p>
                  </a:txBody>
                  <a:tcPr marL="68580" marR="68580" marT="0" marB="0" anchor="b"/>
                </a:tc>
                <a:tc>
                  <a:txBody>
                    <a:bodyPr/>
                    <a:lstStyle/>
                    <a:p>
                      <a:pPr marL="0" marR="0" algn="r">
                        <a:lnSpc>
                          <a:spcPct val="107000"/>
                        </a:lnSpc>
                        <a:spcBef>
                          <a:spcPts val="0"/>
                        </a:spcBef>
                        <a:spcAft>
                          <a:spcPts val="0"/>
                        </a:spcAft>
                      </a:pPr>
                      <a:endParaRPr lang="zh-CN" sz="900" kern="0">
                        <a:latin typeface="Calibri"/>
                        <a:ea typeface="Times New Roman"/>
                        <a:cs typeface="Times New Roman"/>
                      </a:endParaRPr>
                    </a:p>
                  </a:txBody>
                  <a:tcPr marL="68580" marR="68580" marT="0" marB="0" anchor="b"/>
                </a:tc>
                <a:tc>
                  <a:txBody>
                    <a:bodyPr/>
                    <a:lstStyle/>
                    <a:p>
                      <a:pPr marL="0" marR="0" algn="r">
                        <a:lnSpc>
                          <a:spcPct val="107000"/>
                        </a:lnSpc>
                        <a:spcBef>
                          <a:spcPts val="0"/>
                        </a:spcBef>
                        <a:spcAft>
                          <a:spcPts val="0"/>
                        </a:spcAft>
                      </a:pPr>
                      <a:endParaRPr lang="zh-CN" sz="900" kern="0" dirty="0">
                        <a:latin typeface="Calibri"/>
                        <a:ea typeface="Times New Roman"/>
                        <a:cs typeface="Times New Roman"/>
                      </a:endParaRPr>
                    </a:p>
                  </a:txBody>
                  <a:tcPr marL="68580" marR="68580" marT="0" marB="0" anchor="b"/>
                </a:tc>
                <a:tc>
                  <a:txBody>
                    <a:bodyPr/>
                    <a:lstStyle/>
                    <a:p>
                      <a:pPr marL="0" marR="0" algn="r">
                        <a:lnSpc>
                          <a:spcPct val="107000"/>
                        </a:lnSpc>
                        <a:spcBef>
                          <a:spcPts val="0"/>
                        </a:spcBef>
                        <a:spcAft>
                          <a:spcPts val="0"/>
                        </a:spcAft>
                      </a:pPr>
                      <a:endParaRPr lang="zh-CN" sz="900" kern="0">
                        <a:latin typeface="Calibri"/>
                        <a:ea typeface="Times New Roman"/>
                        <a:cs typeface="Times New Roman"/>
                      </a:endParaRPr>
                    </a:p>
                  </a:txBody>
                  <a:tcPr marL="68580" marR="68580" marT="0" marB="0" anchor="b"/>
                </a:tc>
                <a:tc>
                  <a:txBody>
                    <a:bodyPr/>
                    <a:lstStyle/>
                    <a:p>
                      <a:pPr marL="0" marR="0" algn="r">
                        <a:lnSpc>
                          <a:spcPct val="107000"/>
                        </a:lnSpc>
                        <a:spcBef>
                          <a:spcPts val="0"/>
                        </a:spcBef>
                        <a:spcAft>
                          <a:spcPts val="0"/>
                        </a:spcAft>
                      </a:pPr>
                      <a:endParaRPr lang="zh-CN" sz="900" kern="0">
                        <a:latin typeface="Calibri"/>
                        <a:ea typeface="Times New Roman"/>
                        <a:cs typeface="Times New Roman"/>
                      </a:endParaRPr>
                    </a:p>
                  </a:txBody>
                  <a:tcPr marL="68580" marR="68580" marT="0" marB="0" anchor="b"/>
                </a:tc>
                <a:tc>
                  <a:txBody>
                    <a:bodyPr/>
                    <a:lstStyle/>
                    <a:p>
                      <a:pPr marL="0" marR="0" algn="r">
                        <a:lnSpc>
                          <a:spcPct val="107000"/>
                        </a:lnSpc>
                        <a:spcBef>
                          <a:spcPts val="0"/>
                        </a:spcBef>
                        <a:spcAft>
                          <a:spcPts val="0"/>
                        </a:spcAft>
                      </a:pPr>
                      <a:endParaRPr lang="zh-CN" sz="900" kern="0">
                        <a:latin typeface="Calibri"/>
                        <a:ea typeface="Times New Roman"/>
                        <a:cs typeface="Times New Roman"/>
                      </a:endParaRPr>
                    </a:p>
                  </a:txBody>
                  <a:tcPr marL="68580" marR="68580" marT="0" marB="0" anchor="b"/>
                </a:tc>
                <a:tc>
                  <a:txBody>
                    <a:bodyPr/>
                    <a:lstStyle/>
                    <a:p>
                      <a:pPr marL="0" marR="0" algn="r">
                        <a:lnSpc>
                          <a:spcPct val="107000"/>
                        </a:lnSpc>
                        <a:spcBef>
                          <a:spcPts val="0"/>
                        </a:spcBef>
                        <a:spcAft>
                          <a:spcPts val="0"/>
                        </a:spcAft>
                      </a:pPr>
                      <a:endParaRPr lang="zh-CN" sz="900" kern="0">
                        <a:latin typeface="Calibri"/>
                        <a:ea typeface="Times New Roman"/>
                        <a:cs typeface="Times New Roman"/>
                      </a:endParaRPr>
                    </a:p>
                  </a:txBody>
                  <a:tcPr marL="68580" marR="68580" marT="0" marB="0" anchor="b"/>
                </a:tc>
                <a:tc>
                  <a:txBody>
                    <a:bodyPr/>
                    <a:lstStyle/>
                    <a:p>
                      <a:pPr marL="0" marR="0" algn="r">
                        <a:lnSpc>
                          <a:spcPct val="107000"/>
                        </a:lnSpc>
                        <a:spcBef>
                          <a:spcPts val="0"/>
                        </a:spcBef>
                        <a:spcAft>
                          <a:spcPts val="0"/>
                        </a:spcAft>
                      </a:pPr>
                      <a:endParaRPr lang="zh-CN" sz="900" kern="0">
                        <a:latin typeface="Calibri"/>
                        <a:ea typeface="Times New Roman"/>
                        <a:cs typeface="Times New Roman"/>
                      </a:endParaRPr>
                    </a:p>
                  </a:txBody>
                  <a:tcPr marL="68580" marR="68580" marT="0" marB="0" anchor="b"/>
                </a:tc>
              </a:tr>
              <a:tr h="370840">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FIRST 800,000 @ 0%</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r>
              <a:tr h="370840">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BALANCE (TAXABLE INCOME-800,000)</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50,000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50,000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100,000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150,000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320,000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420,000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520,000 </a:t>
                      </a:r>
                      <a:endParaRPr lang="en-US" sz="1100" kern="100">
                        <a:latin typeface="Calibri"/>
                        <a:ea typeface="Calibri"/>
                        <a:cs typeface="Times New Roman"/>
                      </a:endParaRPr>
                    </a:p>
                  </a:txBody>
                  <a:tcPr marL="68580" marR="68580" marT="0" marB="0" anchor="b"/>
                </a:tc>
              </a:tr>
              <a:tr h="370840">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NEXT 2,200,000 @ 15%</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7,500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7,500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15,000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22,500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48,000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63,000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78,000 </a:t>
                      </a:r>
                      <a:endParaRPr lang="en-US" sz="1100" kern="100">
                        <a:latin typeface="Calibri"/>
                        <a:ea typeface="Calibri"/>
                        <a:cs typeface="Times New Roman"/>
                      </a:endParaRPr>
                    </a:p>
                  </a:txBody>
                  <a:tcPr marL="68580" marR="68580" marT="0" marB="0" anchor="b"/>
                </a:tc>
              </a:tr>
              <a:tr h="370840">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BALANCE - 2,200,000</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r>
              <a:tr h="370840">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NEXT 9,000,000 @ 18%</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r>
              <a:tr h="370840">
                <a:tc>
                  <a:txBody>
                    <a:bodyPr/>
                    <a:lstStyle/>
                    <a:p>
                      <a:pPr marL="0" marR="0" algn="l">
                        <a:lnSpc>
                          <a:spcPct val="107000"/>
                        </a:lnSpc>
                        <a:spcBef>
                          <a:spcPts val="0"/>
                        </a:spcBef>
                        <a:spcAft>
                          <a:spcPts val="0"/>
                        </a:spcAft>
                      </a:pPr>
                      <a:r>
                        <a:rPr lang="zh-CN" sz="900" kern="0">
                          <a:solidFill>
                            <a:srgbClr val="000000"/>
                          </a:solidFill>
                          <a:latin typeface="Calibri"/>
                          <a:ea typeface="Times New Roman"/>
                          <a:cs typeface="Times New Roman"/>
                        </a:rPr>
                        <a:t> TOTAL TAX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7,500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7,500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15,000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22,500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48,000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63,000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900" kern="0">
                          <a:solidFill>
                            <a:srgbClr val="000000"/>
                          </a:solidFill>
                          <a:latin typeface="Calibri"/>
                          <a:ea typeface="Times New Roman"/>
                          <a:cs typeface="Times New Roman"/>
                        </a:rPr>
                        <a:t> NGN           78,000 </a:t>
                      </a:r>
                      <a:endParaRPr lang="en-US" sz="1100" kern="100">
                        <a:latin typeface="Calibri"/>
                        <a:ea typeface="Calibri"/>
                        <a:cs typeface="Times New Roman"/>
                      </a:endParaRPr>
                    </a:p>
                  </a:txBody>
                  <a:tcPr marL="68580" marR="68580" marT="0" marB="0" anchor="b"/>
                </a:tc>
              </a:tr>
              <a:tr h="370840">
                <a:tc>
                  <a:txBody>
                    <a:bodyPr/>
                    <a:lstStyle/>
                    <a:p>
                      <a:pPr marL="0" marR="0" algn="r">
                        <a:lnSpc>
                          <a:spcPct val="107000"/>
                        </a:lnSpc>
                        <a:spcBef>
                          <a:spcPts val="0"/>
                        </a:spcBef>
                        <a:spcAft>
                          <a:spcPts val="0"/>
                        </a:spcAft>
                      </a:pPr>
                      <a:endParaRPr lang="zh-CN" sz="900" kern="0">
                        <a:solidFill>
                          <a:srgbClr val="000000"/>
                        </a:solidFill>
                        <a:latin typeface="Calibri"/>
                        <a:ea typeface="Times New Roman"/>
                        <a:cs typeface="Times New Roman"/>
                      </a:endParaRPr>
                    </a:p>
                  </a:txBody>
                  <a:tcPr marL="68580" marR="68580" marT="0" marB="0" anchor="b"/>
                </a:tc>
                <a:tc>
                  <a:txBody>
                    <a:bodyPr/>
                    <a:lstStyle/>
                    <a:p>
                      <a:pPr marL="0" marR="0" algn="l">
                        <a:lnSpc>
                          <a:spcPct val="107000"/>
                        </a:lnSpc>
                        <a:spcBef>
                          <a:spcPts val="0"/>
                        </a:spcBef>
                        <a:spcAft>
                          <a:spcPts val="0"/>
                        </a:spcAft>
                      </a:pPr>
                      <a:endParaRPr lang="zh-CN" sz="900" kern="0">
                        <a:latin typeface="Calibri"/>
                        <a:ea typeface="Times New Roman"/>
                        <a:cs typeface="Times New Roman"/>
                      </a:endParaRPr>
                    </a:p>
                  </a:txBody>
                  <a:tcPr marL="68580" marR="68580" marT="0" marB="0" anchor="b"/>
                </a:tc>
                <a:tc>
                  <a:txBody>
                    <a:bodyPr/>
                    <a:lstStyle/>
                    <a:p>
                      <a:pPr marL="0" marR="0" algn="l">
                        <a:lnSpc>
                          <a:spcPct val="107000"/>
                        </a:lnSpc>
                        <a:spcBef>
                          <a:spcPts val="0"/>
                        </a:spcBef>
                        <a:spcAft>
                          <a:spcPts val="0"/>
                        </a:spcAft>
                      </a:pPr>
                      <a:endParaRPr lang="zh-CN" sz="900" kern="0">
                        <a:latin typeface="Calibri"/>
                        <a:ea typeface="Times New Roman"/>
                        <a:cs typeface="Times New Roman"/>
                      </a:endParaRPr>
                    </a:p>
                  </a:txBody>
                  <a:tcPr marL="68580" marR="68580" marT="0" marB="0" anchor="b"/>
                </a:tc>
                <a:tc>
                  <a:txBody>
                    <a:bodyPr/>
                    <a:lstStyle/>
                    <a:p>
                      <a:pPr marL="0" marR="0" algn="l">
                        <a:lnSpc>
                          <a:spcPct val="107000"/>
                        </a:lnSpc>
                        <a:spcBef>
                          <a:spcPts val="0"/>
                        </a:spcBef>
                        <a:spcAft>
                          <a:spcPts val="0"/>
                        </a:spcAft>
                      </a:pPr>
                      <a:endParaRPr lang="zh-CN" sz="900" kern="0">
                        <a:latin typeface="Calibri"/>
                        <a:ea typeface="Times New Roman"/>
                        <a:cs typeface="Times New Roman"/>
                      </a:endParaRPr>
                    </a:p>
                  </a:txBody>
                  <a:tcPr marL="68580" marR="68580" marT="0" marB="0" anchor="b"/>
                </a:tc>
                <a:tc>
                  <a:txBody>
                    <a:bodyPr/>
                    <a:lstStyle/>
                    <a:p>
                      <a:pPr marL="0" marR="0" algn="l">
                        <a:lnSpc>
                          <a:spcPct val="107000"/>
                        </a:lnSpc>
                        <a:spcBef>
                          <a:spcPts val="0"/>
                        </a:spcBef>
                        <a:spcAft>
                          <a:spcPts val="0"/>
                        </a:spcAft>
                      </a:pPr>
                      <a:endParaRPr lang="zh-CN" sz="900" kern="0">
                        <a:latin typeface="Calibri"/>
                        <a:ea typeface="Times New Roman"/>
                        <a:cs typeface="Times New Roman"/>
                      </a:endParaRPr>
                    </a:p>
                  </a:txBody>
                  <a:tcPr marL="68580" marR="68580" marT="0" marB="0" anchor="b"/>
                </a:tc>
                <a:tc>
                  <a:txBody>
                    <a:bodyPr/>
                    <a:lstStyle/>
                    <a:p>
                      <a:pPr marL="0" marR="0" algn="l">
                        <a:lnSpc>
                          <a:spcPct val="107000"/>
                        </a:lnSpc>
                        <a:spcBef>
                          <a:spcPts val="0"/>
                        </a:spcBef>
                        <a:spcAft>
                          <a:spcPts val="0"/>
                        </a:spcAft>
                      </a:pPr>
                      <a:endParaRPr lang="zh-CN" sz="900" kern="0">
                        <a:latin typeface="Calibri"/>
                        <a:ea typeface="Times New Roman"/>
                        <a:cs typeface="Times New Roman"/>
                      </a:endParaRPr>
                    </a:p>
                  </a:txBody>
                  <a:tcPr marL="68580" marR="68580" marT="0" marB="0" anchor="b"/>
                </a:tc>
                <a:tc>
                  <a:txBody>
                    <a:bodyPr/>
                    <a:lstStyle/>
                    <a:p>
                      <a:pPr marL="0" marR="0" algn="l">
                        <a:lnSpc>
                          <a:spcPct val="107000"/>
                        </a:lnSpc>
                        <a:spcBef>
                          <a:spcPts val="0"/>
                        </a:spcBef>
                        <a:spcAft>
                          <a:spcPts val="0"/>
                        </a:spcAft>
                      </a:pPr>
                      <a:endParaRPr lang="zh-CN" sz="900" kern="0">
                        <a:latin typeface="Calibri"/>
                        <a:ea typeface="Times New Roman"/>
                        <a:cs typeface="Times New Roman"/>
                      </a:endParaRPr>
                    </a:p>
                  </a:txBody>
                  <a:tcPr marL="68580" marR="68580" marT="0" marB="0" anchor="b"/>
                </a:tc>
                <a:tc>
                  <a:txBody>
                    <a:bodyPr/>
                    <a:lstStyle/>
                    <a:p>
                      <a:pPr marL="0" marR="0" algn="l">
                        <a:lnSpc>
                          <a:spcPct val="107000"/>
                        </a:lnSpc>
                        <a:spcBef>
                          <a:spcPts val="0"/>
                        </a:spcBef>
                        <a:spcAft>
                          <a:spcPts val="0"/>
                        </a:spcAft>
                      </a:pPr>
                      <a:endParaRPr lang="zh-CN" sz="900" kern="0">
                        <a:latin typeface="Calibri"/>
                        <a:ea typeface="Times New Roman"/>
                        <a:cs typeface="Times New Roman"/>
                      </a:endParaRPr>
                    </a:p>
                  </a:txBody>
                  <a:tcPr marL="68580" marR="68580" marT="0" marB="0" anchor="b"/>
                </a:tc>
                <a:tc>
                  <a:txBody>
                    <a:bodyPr/>
                    <a:lstStyle/>
                    <a:p>
                      <a:pPr marL="0" marR="0" algn="l">
                        <a:lnSpc>
                          <a:spcPct val="107000"/>
                        </a:lnSpc>
                        <a:spcBef>
                          <a:spcPts val="0"/>
                        </a:spcBef>
                        <a:spcAft>
                          <a:spcPts val="0"/>
                        </a:spcAft>
                      </a:pPr>
                      <a:endParaRPr lang="zh-CN" sz="900" kern="0">
                        <a:latin typeface="Calibri"/>
                        <a:ea typeface="Times New Roman"/>
                        <a:cs typeface="Times New Roman"/>
                      </a:endParaRPr>
                    </a:p>
                  </a:txBody>
                  <a:tcPr marL="68580" marR="68580" marT="0" marB="0" anchor="b"/>
                </a:tc>
              </a:tr>
              <a:tr h="370840">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TOTAL ANNUAL TAX</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7,500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7,500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15,000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22,500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48,000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63,000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78,000 </a:t>
                      </a:r>
                      <a:endParaRPr lang="en-US" sz="1100" kern="100">
                        <a:latin typeface="Calibri"/>
                        <a:ea typeface="Calibri"/>
                        <a:cs typeface="Times New Roman"/>
                      </a:endParaRPr>
                    </a:p>
                  </a:txBody>
                  <a:tcPr marL="68580" marR="68580" marT="0" marB="0" anchor="b"/>
                </a:tc>
              </a:tr>
              <a:tr h="370840">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MONTHLY PAYMENT</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625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625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1,250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dirty="0">
                          <a:solidFill>
                            <a:srgbClr val="000000"/>
                          </a:solidFill>
                          <a:latin typeface="Calibri"/>
                          <a:ea typeface="Times New Roman"/>
                          <a:cs typeface="Times New Roman"/>
                        </a:rPr>
                        <a:t> NGN             1,875 </a:t>
                      </a:r>
                      <a:endParaRPr lang="en-US" sz="1100" kern="100" dirty="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4,000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a:solidFill>
                            <a:srgbClr val="000000"/>
                          </a:solidFill>
                          <a:latin typeface="Calibri"/>
                          <a:ea typeface="Times New Roman"/>
                          <a:cs typeface="Times New Roman"/>
                        </a:rPr>
                        <a:t> NGN             5,250 </a:t>
                      </a:r>
                      <a:endParaRPr lang="en-US" sz="1100" kern="100">
                        <a:latin typeface="Calibri"/>
                        <a:ea typeface="Calibri"/>
                        <a:cs typeface="Times New Roman"/>
                      </a:endParaRPr>
                    </a:p>
                  </a:txBody>
                  <a:tcPr marL="68580" marR="68580" marT="0" marB="0" anchor="b"/>
                </a:tc>
                <a:tc>
                  <a:txBody>
                    <a:bodyPr/>
                    <a:lstStyle/>
                    <a:p>
                      <a:pPr marL="0" marR="0" algn="l">
                        <a:lnSpc>
                          <a:spcPct val="107000"/>
                        </a:lnSpc>
                        <a:spcBef>
                          <a:spcPts val="0"/>
                        </a:spcBef>
                        <a:spcAft>
                          <a:spcPts val="0"/>
                        </a:spcAft>
                      </a:pPr>
                      <a:r>
                        <a:rPr lang="zh-CN" sz="900" b="1" kern="0" dirty="0">
                          <a:solidFill>
                            <a:srgbClr val="000000"/>
                          </a:solidFill>
                          <a:latin typeface="Calibri"/>
                          <a:ea typeface="Times New Roman"/>
                          <a:cs typeface="Times New Roman"/>
                        </a:rPr>
                        <a:t> NGN             6,500 </a:t>
                      </a:r>
                      <a:endParaRPr lang="en-US" sz="1100" kern="100" dirty="0">
                        <a:latin typeface="Calibri"/>
                        <a:ea typeface="Calibri"/>
                        <a:cs typeface="Times New Roman"/>
                      </a:endParaRPr>
                    </a:p>
                  </a:txBody>
                  <a:tcPr marL="68580" marR="68580" marT="0" marB="0" anchor="b"/>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nvPr>
        </p:nvGraphicFramePr>
        <p:xfrm>
          <a:off x="457200" y="1600200"/>
          <a:ext cx="8229600" cy="4547616"/>
        </p:xfrm>
        <a:graphic>
          <a:graphicData uri="http://schemas.openxmlformats.org/drawingml/2006/table">
            <a:tbl>
              <a:tblPr firstRow="1" bandRow="1">
                <a:tableStyleId>{5C22544A-7EE6-4342-B048-85BDC9FD1C3A}</a:tableStyleId>
              </a:tblPr>
              <a:tblGrid>
                <a:gridCol w="914400"/>
                <a:gridCol w="914400"/>
                <a:gridCol w="914400"/>
                <a:gridCol w="914400"/>
                <a:gridCol w="914400"/>
                <a:gridCol w="914400"/>
                <a:gridCol w="914400"/>
                <a:gridCol w="914400"/>
                <a:gridCol w="914400"/>
              </a:tblGrid>
              <a:tr h="370840">
                <a:tc>
                  <a:txBody>
                    <a:bodyPr/>
                    <a:lstStyle/>
                    <a:p>
                      <a:pPr marL="0" marR="0">
                        <a:lnSpc>
                          <a:spcPct val="107000"/>
                        </a:lnSpc>
                        <a:spcBef>
                          <a:spcPts val="0"/>
                        </a:spcBef>
                        <a:spcAft>
                          <a:spcPts val="0"/>
                        </a:spcAft>
                      </a:pPr>
                      <a:endParaRPr lang="zh-CN" sz="1000" kern="0" dirty="0">
                        <a:latin typeface="Calibri"/>
                        <a:ea typeface="Times New Roman"/>
                        <a:cs typeface="Times New Roman"/>
                      </a:endParaRPr>
                    </a:p>
                  </a:txBody>
                  <a:tcPr marL="68580" marR="68580" marT="0" marB="0" anchor="b"/>
                </a:tc>
                <a:tc>
                  <a:txBody>
                    <a:bodyPr/>
                    <a:lstStyle/>
                    <a:p>
                      <a:pPr marL="0" marR="0">
                        <a:lnSpc>
                          <a:spcPct val="107000"/>
                        </a:lnSpc>
                        <a:spcBef>
                          <a:spcPts val="0"/>
                        </a:spcBef>
                        <a:spcAft>
                          <a:spcPts val="0"/>
                        </a:spcAft>
                      </a:pPr>
                      <a:r>
                        <a:rPr lang="zh-CN" sz="1000" b="1" kern="0">
                          <a:solidFill>
                            <a:srgbClr val="000000"/>
                          </a:solidFill>
                          <a:latin typeface="Calibri"/>
                          <a:ea typeface="Times New Roman"/>
                          <a:cs typeface="Times New Roman"/>
                        </a:rPr>
                        <a:t>NGN</a:t>
                      </a:r>
                      <a:endParaRPr lang="en-US" sz="1100" kern="100">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zh-CN" sz="1000" b="1" kern="0">
                          <a:solidFill>
                            <a:srgbClr val="000000"/>
                          </a:solidFill>
                          <a:latin typeface="Calibri"/>
                          <a:ea typeface="Times New Roman"/>
                          <a:cs typeface="Times New Roman"/>
                        </a:rPr>
                        <a:t>NGN</a:t>
                      </a:r>
                      <a:endParaRPr lang="en-US" sz="1100" kern="100">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zh-CN" sz="1000" b="1" kern="0">
                          <a:solidFill>
                            <a:srgbClr val="000000"/>
                          </a:solidFill>
                          <a:latin typeface="Calibri"/>
                          <a:ea typeface="Times New Roman"/>
                          <a:cs typeface="Times New Roman"/>
                        </a:rPr>
                        <a:t>NGN</a:t>
                      </a:r>
                      <a:endParaRPr lang="en-US" sz="1100" kern="100">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zh-CN" sz="1000" b="1" kern="0">
                          <a:solidFill>
                            <a:srgbClr val="000000"/>
                          </a:solidFill>
                          <a:latin typeface="Calibri"/>
                          <a:ea typeface="Times New Roman"/>
                          <a:cs typeface="Times New Roman"/>
                        </a:rPr>
                        <a:t>NGN</a:t>
                      </a:r>
                      <a:endParaRPr lang="en-US" sz="1100" kern="100">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zh-CN" sz="1000" b="1" kern="0">
                          <a:solidFill>
                            <a:srgbClr val="000000"/>
                          </a:solidFill>
                          <a:latin typeface="Calibri"/>
                          <a:ea typeface="Times New Roman"/>
                          <a:cs typeface="Times New Roman"/>
                        </a:rPr>
                        <a:t>NGN</a:t>
                      </a:r>
                      <a:endParaRPr lang="en-US" sz="1100" kern="100">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zh-CN" sz="1000" b="1" kern="0">
                          <a:solidFill>
                            <a:srgbClr val="000000"/>
                          </a:solidFill>
                          <a:latin typeface="Calibri"/>
                          <a:ea typeface="Times New Roman"/>
                          <a:cs typeface="Times New Roman"/>
                        </a:rPr>
                        <a:t>NGN</a:t>
                      </a:r>
                      <a:endParaRPr lang="en-US" sz="1100" kern="100">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zh-CN" sz="1000" b="1" kern="0">
                          <a:solidFill>
                            <a:srgbClr val="000000"/>
                          </a:solidFill>
                          <a:latin typeface="Calibri"/>
                          <a:ea typeface="Times New Roman"/>
                          <a:cs typeface="Times New Roman"/>
                        </a:rPr>
                        <a:t>NGN</a:t>
                      </a:r>
                      <a:endParaRPr lang="en-US" sz="1100" kern="100">
                        <a:latin typeface="Calibri"/>
                        <a:ea typeface="Calibri"/>
                        <a:cs typeface="Times New Roman"/>
                      </a:endParaRPr>
                    </a:p>
                  </a:txBody>
                  <a:tcPr marL="68580" marR="68580" marT="0" marB="0" anchor="b"/>
                </a:tc>
                <a:tc>
                  <a:txBody>
                    <a:bodyPr/>
                    <a:lstStyle/>
                    <a:p>
                      <a:endParaRPr lang="en-US"/>
                    </a:p>
                  </a:txBody>
                  <a:tcPr/>
                </a:tc>
              </a:tr>
              <a:tr h="370840">
                <a:tc>
                  <a:txBody>
                    <a:bodyPr/>
                    <a:lstStyle/>
                    <a:p>
                      <a:pPr marL="0" marR="0">
                        <a:lnSpc>
                          <a:spcPct val="107000"/>
                        </a:lnSpc>
                        <a:spcBef>
                          <a:spcPts val="0"/>
                        </a:spcBef>
                        <a:spcAft>
                          <a:spcPts val="0"/>
                        </a:spcAft>
                      </a:pPr>
                      <a:r>
                        <a:rPr lang="zh-CN" sz="1000" kern="0">
                          <a:solidFill>
                            <a:srgbClr val="000000"/>
                          </a:solidFill>
                          <a:latin typeface="Calibri"/>
                          <a:ea typeface="Times New Roman"/>
                          <a:cs typeface="Times New Roman"/>
                        </a:rPr>
                        <a:t>MONTHLY SALARY</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125,000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141,667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166,667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250,000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333,333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416,667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500,000 </a:t>
                      </a:r>
                      <a:endParaRPr lang="en-US" sz="1100" kern="100">
                        <a:latin typeface="Calibri"/>
                        <a:ea typeface="Calibri"/>
                        <a:cs typeface="Times New Roman"/>
                      </a:endParaRPr>
                    </a:p>
                  </a:txBody>
                  <a:tcPr marL="68580" marR="68580" marT="0" marB="0" anchor="b"/>
                </a:tc>
                <a:tc>
                  <a:txBody>
                    <a:bodyPr/>
                    <a:lstStyle/>
                    <a:p>
                      <a:endParaRPr lang="en-US"/>
                    </a:p>
                  </a:txBody>
                  <a:tcPr/>
                </a:tc>
              </a:tr>
              <a:tr h="370840">
                <a:tc>
                  <a:txBody>
                    <a:bodyPr/>
                    <a:lstStyle/>
                    <a:p>
                      <a:pPr marL="0" marR="0">
                        <a:lnSpc>
                          <a:spcPct val="107000"/>
                        </a:lnSpc>
                        <a:spcBef>
                          <a:spcPts val="0"/>
                        </a:spcBef>
                        <a:spcAft>
                          <a:spcPts val="0"/>
                        </a:spcAft>
                      </a:pPr>
                      <a:r>
                        <a:rPr lang="zh-CN" sz="1000" b="1" kern="0">
                          <a:solidFill>
                            <a:srgbClr val="000000"/>
                          </a:solidFill>
                          <a:latin typeface="Calibri"/>
                          <a:ea typeface="Times New Roman"/>
                          <a:cs typeface="Times New Roman"/>
                        </a:rPr>
                        <a:t>ANNUAL SALARY</a:t>
                      </a:r>
                      <a:endParaRPr lang="en-US" sz="1100" kern="100">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zh-CN" sz="1000" b="1" kern="0">
                          <a:solidFill>
                            <a:srgbClr val="000000"/>
                          </a:solidFill>
                          <a:latin typeface="Calibri"/>
                          <a:ea typeface="Times New Roman"/>
                          <a:cs typeface="Times New Roman"/>
                        </a:rPr>
                        <a:t> NGN      1,500,000 </a:t>
                      </a:r>
                      <a:endParaRPr lang="en-US" sz="1100" kern="100">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zh-CN" sz="1000" b="1" kern="0">
                          <a:solidFill>
                            <a:srgbClr val="000000"/>
                          </a:solidFill>
                          <a:latin typeface="Calibri"/>
                          <a:ea typeface="Times New Roman"/>
                          <a:cs typeface="Times New Roman"/>
                        </a:rPr>
                        <a:t> NGN        1,700,000 </a:t>
                      </a:r>
                      <a:endParaRPr lang="en-US" sz="1100" kern="100">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zh-CN" sz="1000" b="1" kern="0">
                          <a:solidFill>
                            <a:srgbClr val="000000"/>
                          </a:solidFill>
                          <a:latin typeface="Calibri"/>
                          <a:ea typeface="Times New Roman"/>
                          <a:cs typeface="Times New Roman"/>
                        </a:rPr>
                        <a:t> NGN        2,000,000 </a:t>
                      </a:r>
                      <a:endParaRPr lang="en-US" sz="1100" kern="100">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zh-CN" sz="1000" b="1" kern="0">
                          <a:solidFill>
                            <a:srgbClr val="000000"/>
                          </a:solidFill>
                          <a:latin typeface="Calibri"/>
                          <a:ea typeface="Times New Roman"/>
                          <a:cs typeface="Times New Roman"/>
                        </a:rPr>
                        <a:t> NGN        3,000,000 </a:t>
                      </a:r>
                      <a:endParaRPr lang="en-US" sz="1100" kern="100">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zh-CN" sz="1000" b="1" kern="0">
                          <a:solidFill>
                            <a:srgbClr val="000000"/>
                          </a:solidFill>
                          <a:latin typeface="Calibri"/>
                          <a:ea typeface="Times New Roman"/>
                          <a:cs typeface="Times New Roman"/>
                        </a:rPr>
                        <a:t> NGN        4,000,000 </a:t>
                      </a:r>
                      <a:endParaRPr lang="en-US" sz="1100" kern="100">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zh-CN" sz="1000" b="1" kern="0">
                          <a:solidFill>
                            <a:srgbClr val="000000"/>
                          </a:solidFill>
                          <a:latin typeface="Calibri"/>
                          <a:ea typeface="Times New Roman"/>
                          <a:cs typeface="Times New Roman"/>
                        </a:rPr>
                        <a:t> NGN        5,000,000 </a:t>
                      </a:r>
                      <a:endParaRPr lang="en-US" sz="1100" kern="100">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zh-CN" sz="1000" b="1" kern="0">
                          <a:solidFill>
                            <a:srgbClr val="000000"/>
                          </a:solidFill>
                          <a:latin typeface="Calibri"/>
                          <a:ea typeface="Times New Roman"/>
                          <a:cs typeface="Times New Roman"/>
                        </a:rPr>
                        <a:t> NGN        6,000,000 </a:t>
                      </a:r>
                      <a:endParaRPr lang="en-US" sz="1100" kern="100">
                        <a:latin typeface="Calibri"/>
                        <a:ea typeface="Calibri"/>
                        <a:cs typeface="Times New Roman"/>
                      </a:endParaRPr>
                    </a:p>
                  </a:txBody>
                  <a:tcPr marL="68580" marR="68580" marT="0" marB="0" anchor="b"/>
                </a:tc>
                <a:tc>
                  <a:txBody>
                    <a:bodyPr/>
                    <a:lstStyle/>
                    <a:p>
                      <a:endParaRPr lang="en-US"/>
                    </a:p>
                  </a:txBody>
                  <a:tcPr/>
                </a:tc>
              </a:tr>
              <a:tr h="182880">
                <a:tc>
                  <a:txBody>
                    <a:bodyPr/>
                    <a:lstStyle/>
                    <a:p>
                      <a:pPr marL="0" marR="0">
                        <a:lnSpc>
                          <a:spcPct val="107000"/>
                        </a:lnSpc>
                        <a:spcBef>
                          <a:spcPts val="0"/>
                        </a:spcBef>
                        <a:spcAft>
                          <a:spcPts val="0"/>
                        </a:spcAft>
                      </a:pPr>
                      <a:endParaRPr lang="zh-CN" sz="1000" kern="0" dirty="0">
                        <a:latin typeface="Calibri"/>
                        <a:ea typeface="Times New Roman"/>
                        <a:cs typeface="Times New Roman"/>
                      </a:endParaRPr>
                    </a:p>
                  </a:txBody>
                  <a:tcPr marL="68580" marR="68580" marT="0" marB="0" anchor="b"/>
                </a:tc>
                <a:tc>
                  <a:txBody>
                    <a:bodyPr/>
                    <a:lstStyle/>
                    <a:p>
                      <a:pPr marL="0" marR="0">
                        <a:lnSpc>
                          <a:spcPct val="107000"/>
                        </a:lnSpc>
                        <a:spcBef>
                          <a:spcPts val="0"/>
                        </a:spcBef>
                        <a:spcAft>
                          <a:spcPts val="0"/>
                        </a:spcAft>
                      </a:pPr>
                      <a:endParaRPr lang="zh-CN" sz="1000" kern="0" dirty="0">
                        <a:latin typeface="Calibri"/>
                        <a:ea typeface="Times New Roman"/>
                        <a:cs typeface="Times New Roman"/>
                      </a:endParaRPr>
                    </a:p>
                  </a:txBody>
                  <a:tcPr marL="68580" marR="68580" marT="0" marB="0" anchor="b"/>
                </a:tc>
                <a:tc>
                  <a:txBody>
                    <a:bodyPr/>
                    <a:lstStyle/>
                    <a:p>
                      <a:pPr marL="0" marR="0" algn="r">
                        <a:lnSpc>
                          <a:spcPct val="107000"/>
                        </a:lnSpc>
                        <a:spcBef>
                          <a:spcPts val="0"/>
                        </a:spcBef>
                        <a:spcAft>
                          <a:spcPts val="0"/>
                        </a:spcAft>
                      </a:pPr>
                      <a:endParaRPr lang="zh-CN" sz="1000" kern="0" dirty="0">
                        <a:latin typeface="Calibri"/>
                        <a:ea typeface="Times New Roman"/>
                        <a:cs typeface="Times New Roman"/>
                      </a:endParaRPr>
                    </a:p>
                  </a:txBody>
                  <a:tcPr marL="68580" marR="68580" marT="0" marB="0" anchor="b"/>
                </a:tc>
                <a:tc>
                  <a:txBody>
                    <a:bodyPr/>
                    <a:lstStyle/>
                    <a:p>
                      <a:pPr marL="0" marR="0" algn="r">
                        <a:lnSpc>
                          <a:spcPct val="107000"/>
                        </a:lnSpc>
                        <a:spcBef>
                          <a:spcPts val="0"/>
                        </a:spcBef>
                        <a:spcAft>
                          <a:spcPts val="0"/>
                        </a:spcAft>
                      </a:pPr>
                      <a:endParaRPr lang="zh-CN" sz="1000" kern="0" dirty="0">
                        <a:latin typeface="Calibri"/>
                        <a:ea typeface="Times New Roman"/>
                        <a:cs typeface="Times New Roman"/>
                      </a:endParaRPr>
                    </a:p>
                  </a:txBody>
                  <a:tcPr marL="68580" marR="68580" marT="0" marB="0" anchor="b"/>
                </a:tc>
                <a:tc>
                  <a:txBody>
                    <a:bodyPr/>
                    <a:lstStyle/>
                    <a:p>
                      <a:pPr marL="0" marR="0" algn="r">
                        <a:lnSpc>
                          <a:spcPct val="107000"/>
                        </a:lnSpc>
                        <a:spcBef>
                          <a:spcPts val="0"/>
                        </a:spcBef>
                        <a:spcAft>
                          <a:spcPts val="0"/>
                        </a:spcAft>
                      </a:pPr>
                      <a:endParaRPr lang="zh-CN" sz="1000" kern="0" dirty="0">
                        <a:latin typeface="Calibri"/>
                        <a:ea typeface="Times New Roman"/>
                        <a:cs typeface="Times New Roman"/>
                      </a:endParaRPr>
                    </a:p>
                  </a:txBody>
                  <a:tcPr marL="68580" marR="68580" marT="0" marB="0" anchor="b"/>
                </a:tc>
                <a:tc>
                  <a:txBody>
                    <a:bodyPr/>
                    <a:lstStyle/>
                    <a:p>
                      <a:pPr marL="0" marR="0" algn="r">
                        <a:lnSpc>
                          <a:spcPct val="107000"/>
                        </a:lnSpc>
                        <a:spcBef>
                          <a:spcPts val="0"/>
                        </a:spcBef>
                        <a:spcAft>
                          <a:spcPts val="0"/>
                        </a:spcAft>
                      </a:pPr>
                      <a:endParaRPr lang="zh-CN" sz="1000" kern="0" dirty="0">
                        <a:latin typeface="Calibri"/>
                        <a:ea typeface="Times New Roman"/>
                        <a:cs typeface="Times New Roman"/>
                      </a:endParaRPr>
                    </a:p>
                  </a:txBody>
                  <a:tcPr marL="68580" marR="68580" marT="0" marB="0" anchor="b"/>
                </a:tc>
                <a:tc>
                  <a:txBody>
                    <a:bodyPr/>
                    <a:lstStyle/>
                    <a:p>
                      <a:pPr marL="0" marR="0" algn="r">
                        <a:lnSpc>
                          <a:spcPct val="107000"/>
                        </a:lnSpc>
                        <a:spcBef>
                          <a:spcPts val="0"/>
                        </a:spcBef>
                        <a:spcAft>
                          <a:spcPts val="0"/>
                        </a:spcAft>
                      </a:pPr>
                      <a:endParaRPr lang="zh-CN" sz="1000" kern="0" dirty="0">
                        <a:latin typeface="Calibri"/>
                        <a:ea typeface="Times New Roman"/>
                        <a:cs typeface="Times New Roman"/>
                      </a:endParaRPr>
                    </a:p>
                  </a:txBody>
                  <a:tcPr marL="68580" marR="68580" marT="0" marB="0" anchor="b"/>
                </a:tc>
                <a:tc>
                  <a:txBody>
                    <a:bodyPr/>
                    <a:lstStyle/>
                    <a:p>
                      <a:pPr marL="0" marR="0" algn="r">
                        <a:lnSpc>
                          <a:spcPct val="107000"/>
                        </a:lnSpc>
                        <a:spcBef>
                          <a:spcPts val="0"/>
                        </a:spcBef>
                        <a:spcAft>
                          <a:spcPts val="0"/>
                        </a:spcAft>
                      </a:pPr>
                      <a:endParaRPr lang="zh-CN" sz="1000" kern="0" dirty="0">
                        <a:latin typeface="Calibri"/>
                        <a:ea typeface="Times New Roman"/>
                        <a:cs typeface="Times New Roman"/>
                      </a:endParaRPr>
                    </a:p>
                  </a:txBody>
                  <a:tcPr marL="68580" marR="68580" marT="0" marB="0" anchor="b"/>
                </a:tc>
                <a:tc>
                  <a:txBody>
                    <a:bodyPr/>
                    <a:lstStyle/>
                    <a:p>
                      <a:endParaRPr lang="en-US" dirty="0"/>
                    </a:p>
                  </a:txBody>
                  <a:tcPr/>
                </a:tc>
              </a:tr>
              <a:tr h="370840">
                <a:tc>
                  <a:txBody>
                    <a:bodyPr/>
                    <a:lstStyle/>
                    <a:p>
                      <a:pPr marL="0" marR="0">
                        <a:lnSpc>
                          <a:spcPct val="107000"/>
                        </a:lnSpc>
                        <a:spcBef>
                          <a:spcPts val="0"/>
                        </a:spcBef>
                        <a:spcAft>
                          <a:spcPts val="0"/>
                        </a:spcAft>
                      </a:pPr>
                      <a:r>
                        <a:rPr lang="zh-CN" sz="1000" kern="0">
                          <a:solidFill>
                            <a:srgbClr val="000000"/>
                          </a:solidFill>
                          <a:latin typeface="Calibri"/>
                          <a:ea typeface="Times New Roman"/>
                          <a:cs typeface="Times New Roman"/>
                        </a:rPr>
                        <a:t>NHF CONTRIBUTION</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dirty="0">
                          <a:solidFill>
                            <a:srgbClr val="000000"/>
                          </a:solidFill>
                          <a:latin typeface="Calibri"/>
                          <a:ea typeface="Times New Roman"/>
                          <a:cs typeface="Times New Roman"/>
                        </a:rPr>
                        <a:t>-</a:t>
                      </a:r>
                      <a:endParaRPr lang="en-US" sz="1100" kern="100" dirty="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dirty="0">
                          <a:solidFill>
                            <a:srgbClr val="000000"/>
                          </a:solidFill>
                          <a:latin typeface="Calibri"/>
                          <a:ea typeface="Times New Roman"/>
                          <a:cs typeface="Times New Roman"/>
                        </a:rPr>
                        <a:t>-</a:t>
                      </a:r>
                      <a:endParaRPr lang="en-US" sz="1100" kern="100" dirty="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dirty="0">
                          <a:solidFill>
                            <a:srgbClr val="000000"/>
                          </a:solidFill>
                          <a:latin typeface="Calibri"/>
                          <a:ea typeface="Times New Roman"/>
                          <a:cs typeface="Times New Roman"/>
                        </a:rPr>
                        <a:t>-</a:t>
                      </a:r>
                      <a:endParaRPr lang="en-US" sz="1100" kern="100" dirty="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dirty="0">
                          <a:solidFill>
                            <a:srgbClr val="000000"/>
                          </a:solidFill>
                          <a:latin typeface="Calibri"/>
                          <a:ea typeface="Times New Roman"/>
                          <a:cs typeface="Times New Roman"/>
                        </a:rPr>
                        <a:t>-</a:t>
                      </a:r>
                      <a:endParaRPr lang="en-US" sz="1100" kern="100" dirty="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dirty="0">
                          <a:solidFill>
                            <a:srgbClr val="000000"/>
                          </a:solidFill>
                          <a:latin typeface="Calibri"/>
                          <a:ea typeface="Times New Roman"/>
                          <a:cs typeface="Times New Roman"/>
                        </a:rPr>
                        <a:t>-</a:t>
                      </a:r>
                      <a:endParaRPr lang="en-US" sz="1100" kern="100" dirty="0">
                        <a:latin typeface="Calibri"/>
                        <a:ea typeface="Calibri"/>
                        <a:cs typeface="Times New Roman"/>
                      </a:endParaRPr>
                    </a:p>
                  </a:txBody>
                  <a:tcPr marL="68580" marR="68580" marT="0" marB="0" anchor="b"/>
                </a:tc>
                <a:tc>
                  <a:txBody>
                    <a:bodyPr/>
                    <a:lstStyle/>
                    <a:p>
                      <a:endParaRPr lang="en-US"/>
                    </a:p>
                  </a:txBody>
                  <a:tcPr/>
                </a:tc>
              </a:tr>
              <a:tr h="370840">
                <a:tc>
                  <a:txBody>
                    <a:bodyPr/>
                    <a:lstStyle/>
                    <a:p>
                      <a:pPr marL="0" marR="0">
                        <a:lnSpc>
                          <a:spcPct val="107000"/>
                        </a:lnSpc>
                        <a:spcBef>
                          <a:spcPts val="0"/>
                        </a:spcBef>
                        <a:spcAft>
                          <a:spcPts val="0"/>
                        </a:spcAft>
                      </a:pPr>
                      <a:r>
                        <a:rPr lang="zh-CN" sz="1000" kern="0">
                          <a:solidFill>
                            <a:srgbClr val="000000"/>
                          </a:solidFill>
                          <a:latin typeface="Calibri"/>
                          <a:ea typeface="Times New Roman"/>
                          <a:cs typeface="Times New Roman"/>
                        </a:rPr>
                        <a:t>NHIS CONTRIBUTION</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a:t>
                      </a:r>
                      <a:endParaRPr lang="en-US" sz="1100" kern="100">
                        <a:latin typeface="Calibri"/>
                        <a:ea typeface="Calibri"/>
                        <a:cs typeface="Times New Roman"/>
                      </a:endParaRPr>
                    </a:p>
                  </a:txBody>
                  <a:tcPr marL="68580" marR="68580" marT="0" marB="0" anchor="b"/>
                </a:tc>
                <a:tc>
                  <a:txBody>
                    <a:bodyPr/>
                    <a:lstStyle/>
                    <a:p>
                      <a:endParaRPr lang="en-US"/>
                    </a:p>
                  </a:txBody>
                  <a:tcPr/>
                </a:tc>
              </a:tr>
              <a:tr h="370840">
                <a:tc>
                  <a:txBody>
                    <a:bodyPr/>
                    <a:lstStyle/>
                    <a:p>
                      <a:pPr marL="0" marR="0">
                        <a:lnSpc>
                          <a:spcPct val="107000"/>
                        </a:lnSpc>
                        <a:spcBef>
                          <a:spcPts val="0"/>
                        </a:spcBef>
                        <a:spcAft>
                          <a:spcPts val="0"/>
                        </a:spcAft>
                      </a:pPr>
                      <a:r>
                        <a:rPr lang="zh-CN" sz="1000" kern="0">
                          <a:solidFill>
                            <a:srgbClr val="000000"/>
                          </a:solidFill>
                          <a:latin typeface="Calibri"/>
                          <a:ea typeface="Times New Roman"/>
                          <a:cs typeface="Times New Roman"/>
                        </a:rPr>
                        <a:t>PENSION CONTRIBUTION</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a:t>
                      </a:r>
                      <a:endParaRPr lang="en-US" sz="1100" kern="100">
                        <a:latin typeface="Calibri"/>
                        <a:ea typeface="Calibri"/>
                        <a:cs typeface="Times New Roman"/>
                      </a:endParaRPr>
                    </a:p>
                  </a:txBody>
                  <a:tcPr marL="68580" marR="68580" marT="0" marB="0" anchor="b"/>
                </a:tc>
                <a:tc>
                  <a:txBody>
                    <a:bodyPr/>
                    <a:lstStyle/>
                    <a:p>
                      <a:endParaRPr lang="en-US"/>
                    </a:p>
                  </a:txBody>
                  <a:tcPr/>
                </a:tc>
              </a:tr>
              <a:tr h="370840">
                <a:tc>
                  <a:txBody>
                    <a:bodyPr/>
                    <a:lstStyle/>
                    <a:p>
                      <a:pPr marL="0" marR="0">
                        <a:lnSpc>
                          <a:spcPct val="107000"/>
                        </a:lnSpc>
                        <a:spcBef>
                          <a:spcPts val="0"/>
                        </a:spcBef>
                        <a:spcAft>
                          <a:spcPts val="0"/>
                        </a:spcAft>
                      </a:pPr>
                      <a:r>
                        <a:rPr lang="zh-CN" sz="1000" kern="0">
                          <a:solidFill>
                            <a:srgbClr val="000000"/>
                          </a:solidFill>
                          <a:latin typeface="Calibri"/>
                          <a:ea typeface="Times New Roman"/>
                          <a:cs typeface="Times New Roman"/>
                        </a:rPr>
                        <a:t>INTREST ON LOAN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a:t>
                      </a:r>
                      <a:endParaRPr lang="en-US" sz="1100" kern="100">
                        <a:latin typeface="Calibri"/>
                        <a:ea typeface="Calibri"/>
                        <a:cs typeface="Times New Roman"/>
                      </a:endParaRPr>
                    </a:p>
                  </a:txBody>
                  <a:tcPr marL="68580" marR="68580" marT="0" marB="0" anchor="b"/>
                </a:tc>
                <a:tc>
                  <a:txBody>
                    <a:bodyPr/>
                    <a:lstStyle/>
                    <a:p>
                      <a:endParaRPr lang="en-US"/>
                    </a:p>
                  </a:txBody>
                  <a:tcPr/>
                </a:tc>
              </a:tr>
              <a:tr h="370840">
                <a:tc>
                  <a:txBody>
                    <a:bodyPr/>
                    <a:lstStyle/>
                    <a:p>
                      <a:pPr marL="0" marR="0">
                        <a:lnSpc>
                          <a:spcPct val="107000"/>
                        </a:lnSpc>
                        <a:spcBef>
                          <a:spcPts val="0"/>
                        </a:spcBef>
                        <a:spcAft>
                          <a:spcPts val="0"/>
                        </a:spcAft>
                      </a:pPr>
                      <a:r>
                        <a:rPr lang="zh-CN" sz="1000" kern="0">
                          <a:solidFill>
                            <a:srgbClr val="000000"/>
                          </a:solidFill>
                          <a:latin typeface="Calibri"/>
                          <a:ea typeface="Times New Roman"/>
                          <a:cs typeface="Times New Roman"/>
                        </a:rPr>
                        <a:t>LIFE INSURANCE PREMIUM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a:t>
                      </a:r>
                      <a:endParaRPr lang="en-US" sz="1100" kern="100">
                        <a:latin typeface="Calibri"/>
                        <a:ea typeface="Calibri"/>
                        <a:cs typeface="Times New Roman"/>
                      </a:endParaRPr>
                    </a:p>
                  </a:txBody>
                  <a:tcPr marL="68580" marR="68580" marT="0" marB="0" anchor="b"/>
                </a:tc>
                <a:tc>
                  <a:txBody>
                    <a:bodyPr/>
                    <a:lstStyle/>
                    <a:p>
                      <a:endParaRPr lang="en-US"/>
                    </a:p>
                  </a:txBody>
                  <a:tcPr/>
                </a:tc>
              </a:tr>
              <a:tr h="370840">
                <a:tc>
                  <a:txBody>
                    <a:bodyPr/>
                    <a:lstStyle/>
                    <a:p>
                      <a:pPr marL="0" marR="0">
                        <a:lnSpc>
                          <a:spcPct val="107000"/>
                        </a:lnSpc>
                        <a:spcBef>
                          <a:spcPts val="0"/>
                        </a:spcBef>
                        <a:spcAft>
                          <a:spcPts val="0"/>
                        </a:spcAft>
                      </a:pPr>
                      <a:r>
                        <a:rPr lang="zh-CN" sz="1000" kern="0">
                          <a:solidFill>
                            <a:srgbClr val="000000"/>
                          </a:solidFill>
                          <a:latin typeface="Calibri"/>
                          <a:ea typeface="Times New Roman"/>
                          <a:cs typeface="Times New Roman"/>
                        </a:rPr>
                        <a:t>ANNUAL RENT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80,000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80,000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80,000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240,000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240,000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300,000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300,000 </a:t>
                      </a:r>
                      <a:endParaRPr lang="en-US" sz="1100" kern="100">
                        <a:latin typeface="Calibri"/>
                        <a:ea typeface="Calibri"/>
                        <a:cs typeface="Times New Roman"/>
                      </a:endParaRPr>
                    </a:p>
                  </a:txBody>
                  <a:tcPr marL="68580" marR="68580" marT="0" marB="0" anchor="b"/>
                </a:tc>
                <a:tc>
                  <a:txBody>
                    <a:bodyPr/>
                    <a:lstStyle/>
                    <a:p>
                      <a:endParaRPr lang="en-US"/>
                    </a:p>
                  </a:txBody>
                  <a:tcPr/>
                </a:tc>
              </a:tr>
              <a:tr h="370840">
                <a:tc>
                  <a:txBody>
                    <a:bodyPr/>
                    <a:lstStyle/>
                    <a:p>
                      <a:pPr marL="0" marR="0">
                        <a:lnSpc>
                          <a:spcPct val="107000"/>
                        </a:lnSpc>
                        <a:spcBef>
                          <a:spcPts val="0"/>
                        </a:spcBef>
                        <a:spcAft>
                          <a:spcPts val="0"/>
                        </a:spcAft>
                      </a:pPr>
                      <a:r>
                        <a:rPr lang="zh-CN" sz="1000" b="1" kern="0">
                          <a:solidFill>
                            <a:srgbClr val="000000"/>
                          </a:solidFill>
                          <a:latin typeface="Calibri"/>
                          <a:ea typeface="Times New Roman"/>
                          <a:cs typeface="Times New Roman"/>
                        </a:rPr>
                        <a:t>TOTAL RELIEF</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b="1" kern="0">
                          <a:solidFill>
                            <a:srgbClr val="000000"/>
                          </a:solidFill>
                          <a:latin typeface="Calibri"/>
                          <a:ea typeface="Times New Roman"/>
                          <a:cs typeface="Times New Roman"/>
                        </a:rPr>
                        <a:t> NGN           80,000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b="1" kern="0">
                          <a:solidFill>
                            <a:srgbClr val="000000"/>
                          </a:solidFill>
                          <a:latin typeface="Calibri"/>
                          <a:ea typeface="Times New Roman"/>
                          <a:cs typeface="Times New Roman"/>
                        </a:rPr>
                        <a:t> NGN             80,000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b="1" kern="0">
                          <a:solidFill>
                            <a:srgbClr val="000000"/>
                          </a:solidFill>
                          <a:latin typeface="Calibri"/>
                          <a:ea typeface="Times New Roman"/>
                          <a:cs typeface="Times New Roman"/>
                        </a:rPr>
                        <a:t> NGN             80,000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b="1" kern="0">
                          <a:solidFill>
                            <a:srgbClr val="000000"/>
                          </a:solidFill>
                          <a:latin typeface="Calibri"/>
                          <a:ea typeface="Times New Roman"/>
                          <a:cs typeface="Times New Roman"/>
                        </a:rPr>
                        <a:t> NGN           240,000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b="1" kern="0">
                          <a:solidFill>
                            <a:srgbClr val="000000"/>
                          </a:solidFill>
                          <a:latin typeface="Calibri"/>
                          <a:ea typeface="Times New Roman"/>
                          <a:cs typeface="Times New Roman"/>
                        </a:rPr>
                        <a:t> NGN           240,000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b="1" kern="0">
                          <a:solidFill>
                            <a:srgbClr val="000000"/>
                          </a:solidFill>
                          <a:latin typeface="Calibri"/>
                          <a:ea typeface="Times New Roman"/>
                          <a:cs typeface="Times New Roman"/>
                        </a:rPr>
                        <a:t> NGN           300,000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b="1" kern="0" dirty="0">
                          <a:solidFill>
                            <a:srgbClr val="000000"/>
                          </a:solidFill>
                          <a:latin typeface="Calibri"/>
                          <a:ea typeface="Times New Roman"/>
                          <a:cs typeface="Times New Roman"/>
                        </a:rPr>
                        <a:t> NGN           300,000 </a:t>
                      </a:r>
                      <a:endParaRPr lang="en-US" sz="1100" kern="100" dirty="0">
                        <a:latin typeface="Calibri"/>
                        <a:ea typeface="Calibri"/>
                        <a:cs typeface="Times New Roman"/>
                      </a:endParaRPr>
                    </a:p>
                  </a:txBody>
                  <a:tcPr marL="68580" marR="68580" marT="0" marB="0" anchor="b"/>
                </a:tc>
                <a:tc>
                  <a:txBody>
                    <a:bodyPr/>
                    <a:lstStyle/>
                    <a:p>
                      <a:endParaRPr lang="en-US"/>
                    </a:p>
                  </a:txBody>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graphicFrame>
        <p:nvGraphicFramePr>
          <p:cNvPr id="4" name="Content Placeholder 3"/>
          <p:cNvGraphicFramePr>
            <a:graphicFrameLocks noGrp="1"/>
          </p:cNvGraphicFramePr>
          <p:nvPr>
            <p:ph idx="1"/>
          </p:nvPr>
        </p:nvGraphicFramePr>
        <p:xfrm>
          <a:off x="533400" y="668263"/>
          <a:ext cx="8229600" cy="4786120"/>
        </p:xfrm>
        <a:graphic>
          <a:graphicData uri="http://schemas.openxmlformats.org/drawingml/2006/table">
            <a:tbl>
              <a:tblPr firstRow="1" bandRow="1">
                <a:tableStyleId>{5C22544A-7EE6-4342-B048-85BDC9FD1C3A}</a:tableStyleId>
              </a:tblPr>
              <a:tblGrid>
                <a:gridCol w="914400"/>
                <a:gridCol w="914400"/>
                <a:gridCol w="914400"/>
                <a:gridCol w="914400"/>
                <a:gridCol w="914400"/>
                <a:gridCol w="914400"/>
                <a:gridCol w="914400"/>
                <a:gridCol w="914400"/>
                <a:gridCol w="914400"/>
              </a:tblGrid>
              <a:tr h="651412">
                <a:tc>
                  <a:txBody>
                    <a:bodyPr/>
                    <a:lstStyle/>
                    <a:p>
                      <a:pPr marL="0" marR="0">
                        <a:lnSpc>
                          <a:spcPct val="107000"/>
                        </a:lnSpc>
                        <a:spcBef>
                          <a:spcPts val="0"/>
                        </a:spcBef>
                        <a:spcAft>
                          <a:spcPts val="0"/>
                        </a:spcAft>
                      </a:pPr>
                      <a:r>
                        <a:rPr lang="zh-CN" sz="1000" b="1" kern="0" dirty="0">
                          <a:solidFill>
                            <a:srgbClr val="000000"/>
                          </a:solidFill>
                          <a:latin typeface="Calibri"/>
                          <a:ea typeface="Times New Roman"/>
                          <a:cs typeface="Times New Roman"/>
                        </a:rPr>
                        <a:t>TAXABLE INCOME </a:t>
                      </a:r>
                      <a:endParaRPr lang="en-US" sz="1100" kern="100" dirty="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b="1" kern="0">
                          <a:solidFill>
                            <a:srgbClr val="000000"/>
                          </a:solidFill>
                          <a:latin typeface="Calibri"/>
                          <a:ea typeface="Times New Roman"/>
                          <a:cs typeface="Times New Roman"/>
                        </a:rPr>
                        <a:t> NGN      1,420,000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b="1" kern="0">
                          <a:solidFill>
                            <a:srgbClr val="000000"/>
                          </a:solidFill>
                          <a:latin typeface="Calibri"/>
                          <a:ea typeface="Times New Roman"/>
                          <a:cs typeface="Times New Roman"/>
                        </a:rPr>
                        <a:t> NGN        1,620,000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b="1" kern="0">
                          <a:solidFill>
                            <a:srgbClr val="000000"/>
                          </a:solidFill>
                          <a:latin typeface="Calibri"/>
                          <a:ea typeface="Times New Roman"/>
                          <a:cs typeface="Times New Roman"/>
                        </a:rPr>
                        <a:t> NGN        1,920,000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b="1" kern="0">
                          <a:solidFill>
                            <a:srgbClr val="000000"/>
                          </a:solidFill>
                          <a:latin typeface="Calibri"/>
                          <a:ea typeface="Times New Roman"/>
                          <a:cs typeface="Times New Roman"/>
                        </a:rPr>
                        <a:t> NGN        2,760,000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b="1" kern="0">
                          <a:solidFill>
                            <a:srgbClr val="000000"/>
                          </a:solidFill>
                          <a:latin typeface="Calibri"/>
                          <a:ea typeface="Times New Roman"/>
                          <a:cs typeface="Times New Roman"/>
                        </a:rPr>
                        <a:t> NGN        3,760,000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b="1" kern="0">
                          <a:solidFill>
                            <a:srgbClr val="000000"/>
                          </a:solidFill>
                          <a:latin typeface="Calibri"/>
                          <a:ea typeface="Times New Roman"/>
                          <a:cs typeface="Times New Roman"/>
                        </a:rPr>
                        <a:t> NGN        4,700,000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b="1" kern="0">
                          <a:solidFill>
                            <a:srgbClr val="000000"/>
                          </a:solidFill>
                          <a:latin typeface="Calibri"/>
                          <a:ea typeface="Times New Roman"/>
                          <a:cs typeface="Times New Roman"/>
                        </a:rPr>
                        <a:t> NGN        5,700,000 </a:t>
                      </a:r>
                      <a:endParaRPr lang="en-US" sz="1100" kern="100">
                        <a:latin typeface="Calibri"/>
                        <a:ea typeface="Calibri"/>
                        <a:cs typeface="Times New Roman"/>
                      </a:endParaRPr>
                    </a:p>
                  </a:txBody>
                  <a:tcPr marL="68580" marR="68580" marT="0" marB="0" anchor="b"/>
                </a:tc>
                <a:tc>
                  <a:txBody>
                    <a:bodyPr/>
                    <a:lstStyle/>
                    <a:p>
                      <a:endParaRPr lang="en-US"/>
                    </a:p>
                  </a:txBody>
                  <a:tcPr/>
                </a:tc>
              </a:tr>
              <a:tr h="362984">
                <a:tc>
                  <a:txBody>
                    <a:bodyPr/>
                    <a:lstStyle/>
                    <a:p>
                      <a:pPr marL="0" marR="0">
                        <a:lnSpc>
                          <a:spcPct val="107000"/>
                        </a:lnSpc>
                        <a:spcBef>
                          <a:spcPts val="0"/>
                        </a:spcBef>
                        <a:spcAft>
                          <a:spcPts val="0"/>
                        </a:spcAft>
                      </a:pPr>
                      <a:r>
                        <a:rPr lang="zh-CN" sz="1000" kern="0" dirty="0">
                          <a:solidFill>
                            <a:srgbClr val="000000"/>
                          </a:solidFill>
                          <a:latin typeface="Calibri"/>
                          <a:ea typeface="Times New Roman"/>
                          <a:cs typeface="Times New Roman"/>
                        </a:rPr>
                        <a:t>INCOME TAX RATE</a:t>
                      </a:r>
                      <a:endParaRPr lang="en-US" sz="1100" kern="100" dirty="0">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endParaRPr lang="zh-CN" sz="1000" kern="0">
                        <a:solidFill>
                          <a:srgbClr val="000000"/>
                        </a:solidFill>
                        <a:latin typeface="Calibri"/>
                        <a:ea typeface="Times New Roman"/>
                        <a:cs typeface="Times New Roman"/>
                      </a:endParaRPr>
                    </a:p>
                  </a:txBody>
                  <a:tcPr marL="68580" marR="68580" marT="0" marB="0" anchor="b"/>
                </a:tc>
                <a:tc>
                  <a:txBody>
                    <a:bodyPr/>
                    <a:lstStyle/>
                    <a:p>
                      <a:pPr marL="0" marR="0" algn="r">
                        <a:lnSpc>
                          <a:spcPct val="107000"/>
                        </a:lnSpc>
                        <a:spcBef>
                          <a:spcPts val="0"/>
                        </a:spcBef>
                        <a:spcAft>
                          <a:spcPts val="0"/>
                        </a:spcAft>
                      </a:pPr>
                      <a:endParaRPr lang="zh-CN" sz="1000" kern="0" dirty="0">
                        <a:latin typeface="Calibri"/>
                        <a:ea typeface="Times New Roman"/>
                        <a:cs typeface="Times New Roman"/>
                      </a:endParaRPr>
                    </a:p>
                  </a:txBody>
                  <a:tcPr marL="68580" marR="68580" marT="0" marB="0" anchor="b"/>
                </a:tc>
                <a:tc>
                  <a:txBody>
                    <a:bodyPr/>
                    <a:lstStyle/>
                    <a:p>
                      <a:pPr marL="0" marR="0" algn="r">
                        <a:lnSpc>
                          <a:spcPct val="107000"/>
                        </a:lnSpc>
                        <a:spcBef>
                          <a:spcPts val="0"/>
                        </a:spcBef>
                        <a:spcAft>
                          <a:spcPts val="0"/>
                        </a:spcAft>
                      </a:pPr>
                      <a:endParaRPr lang="zh-CN" sz="1000" kern="0">
                        <a:latin typeface="Calibri"/>
                        <a:ea typeface="Times New Roman"/>
                        <a:cs typeface="Times New Roman"/>
                      </a:endParaRPr>
                    </a:p>
                  </a:txBody>
                  <a:tcPr marL="68580" marR="68580" marT="0" marB="0" anchor="b"/>
                </a:tc>
                <a:tc>
                  <a:txBody>
                    <a:bodyPr/>
                    <a:lstStyle/>
                    <a:p>
                      <a:pPr marL="0" marR="0" algn="r">
                        <a:lnSpc>
                          <a:spcPct val="107000"/>
                        </a:lnSpc>
                        <a:spcBef>
                          <a:spcPts val="0"/>
                        </a:spcBef>
                        <a:spcAft>
                          <a:spcPts val="0"/>
                        </a:spcAft>
                      </a:pPr>
                      <a:endParaRPr lang="zh-CN" sz="1000" kern="0">
                        <a:latin typeface="Calibri"/>
                        <a:ea typeface="Times New Roman"/>
                        <a:cs typeface="Times New Roman"/>
                      </a:endParaRPr>
                    </a:p>
                  </a:txBody>
                  <a:tcPr marL="68580" marR="68580" marT="0" marB="0" anchor="b"/>
                </a:tc>
                <a:tc>
                  <a:txBody>
                    <a:bodyPr/>
                    <a:lstStyle/>
                    <a:p>
                      <a:pPr marL="0" marR="0" algn="r">
                        <a:lnSpc>
                          <a:spcPct val="107000"/>
                        </a:lnSpc>
                        <a:spcBef>
                          <a:spcPts val="0"/>
                        </a:spcBef>
                        <a:spcAft>
                          <a:spcPts val="0"/>
                        </a:spcAft>
                      </a:pPr>
                      <a:endParaRPr lang="zh-CN" sz="1000" kern="0">
                        <a:latin typeface="Calibri"/>
                        <a:ea typeface="Times New Roman"/>
                        <a:cs typeface="Times New Roman"/>
                      </a:endParaRPr>
                    </a:p>
                  </a:txBody>
                  <a:tcPr marL="68580" marR="68580" marT="0" marB="0" anchor="b"/>
                </a:tc>
                <a:tc>
                  <a:txBody>
                    <a:bodyPr/>
                    <a:lstStyle/>
                    <a:p>
                      <a:pPr marL="0" marR="0" algn="r">
                        <a:lnSpc>
                          <a:spcPct val="107000"/>
                        </a:lnSpc>
                        <a:spcBef>
                          <a:spcPts val="0"/>
                        </a:spcBef>
                        <a:spcAft>
                          <a:spcPts val="0"/>
                        </a:spcAft>
                      </a:pPr>
                      <a:endParaRPr lang="zh-CN" sz="1000" kern="0">
                        <a:latin typeface="Calibri"/>
                        <a:ea typeface="Times New Roman"/>
                        <a:cs typeface="Times New Roman"/>
                      </a:endParaRPr>
                    </a:p>
                  </a:txBody>
                  <a:tcPr marL="68580" marR="68580" marT="0" marB="0" anchor="b"/>
                </a:tc>
                <a:tc>
                  <a:txBody>
                    <a:bodyPr/>
                    <a:lstStyle/>
                    <a:p>
                      <a:pPr marL="0" marR="0" algn="r">
                        <a:lnSpc>
                          <a:spcPct val="107000"/>
                        </a:lnSpc>
                        <a:spcBef>
                          <a:spcPts val="0"/>
                        </a:spcBef>
                        <a:spcAft>
                          <a:spcPts val="0"/>
                        </a:spcAft>
                      </a:pPr>
                      <a:endParaRPr lang="zh-CN" sz="1000" kern="0">
                        <a:latin typeface="Calibri"/>
                        <a:ea typeface="Times New Roman"/>
                        <a:cs typeface="Times New Roman"/>
                      </a:endParaRPr>
                    </a:p>
                  </a:txBody>
                  <a:tcPr marL="68580" marR="68580" marT="0" marB="0" anchor="b"/>
                </a:tc>
                <a:tc>
                  <a:txBody>
                    <a:bodyPr/>
                    <a:lstStyle/>
                    <a:p>
                      <a:endParaRPr lang="en-US"/>
                    </a:p>
                  </a:txBody>
                  <a:tcPr/>
                </a:tc>
              </a:tr>
              <a:tr h="362984">
                <a:tc>
                  <a:txBody>
                    <a:bodyPr/>
                    <a:lstStyle/>
                    <a:p>
                      <a:pPr marL="0" marR="0">
                        <a:lnSpc>
                          <a:spcPct val="107000"/>
                        </a:lnSpc>
                        <a:spcBef>
                          <a:spcPts val="0"/>
                        </a:spcBef>
                        <a:spcAft>
                          <a:spcPts val="0"/>
                        </a:spcAft>
                      </a:pPr>
                      <a:r>
                        <a:rPr lang="zh-CN" sz="1000" kern="0">
                          <a:solidFill>
                            <a:srgbClr val="000000"/>
                          </a:solidFill>
                          <a:latin typeface="Calibri"/>
                          <a:ea typeface="Times New Roman"/>
                          <a:cs typeface="Times New Roman"/>
                        </a:rPr>
                        <a:t>FIRST 800,000 @ 0%</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endParaRPr lang="en-US"/>
                    </a:p>
                  </a:txBody>
                  <a:tcPr/>
                </a:tc>
              </a:tr>
              <a:tr h="651412">
                <a:tc>
                  <a:txBody>
                    <a:bodyPr/>
                    <a:lstStyle/>
                    <a:p>
                      <a:pPr marL="0" marR="0">
                        <a:lnSpc>
                          <a:spcPct val="107000"/>
                        </a:lnSpc>
                        <a:spcBef>
                          <a:spcPts val="0"/>
                        </a:spcBef>
                        <a:spcAft>
                          <a:spcPts val="0"/>
                        </a:spcAft>
                      </a:pPr>
                      <a:r>
                        <a:rPr lang="zh-CN" sz="1000" kern="0">
                          <a:solidFill>
                            <a:srgbClr val="000000"/>
                          </a:solidFill>
                          <a:latin typeface="Calibri"/>
                          <a:ea typeface="Times New Roman"/>
                          <a:cs typeface="Times New Roman"/>
                        </a:rPr>
                        <a:t>BALANCE (TAXABLE INCOME - 800000)</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620,000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820,000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1,120,000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1,960,000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2,960,000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3,900,000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4,900,000 </a:t>
                      </a:r>
                      <a:endParaRPr lang="en-US" sz="1100" kern="100">
                        <a:latin typeface="Calibri"/>
                        <a:ea typeface="Calibri"/>
                        <a:cs typeface="Times New Roman"/>
                      </a:endParaRPr>
                    </a:p>
                  </a:txBody>
                  <a:tcPr marL="68580" marR="68580" marT="0" marB="0" anchor="b"/>
                </a:tc>
                <a:tc>
                  <a:txBody>
                    <a:bodyPr/>
                    <a:lstStyle/>
                    <a:p>
                      <a:endParaRPr lang="en-US"/>
                    </a:p>
                  </a:txBody>
                  <a:tcPr/>
                </a:tc>
              </a:tr>
              <a:tr h="478307">
                <a:tc>
                  <a:txBody>
                    <a:bodyPr/>
                    <a:lstStyle/>
                    <a:p>
                      <a:pPr marL="0" marR="0">
                        <a:lnSpc>
                          <a:spcPct val="107000"/>
                        </a:lnSpc>
                        <a:spcBef>
                          <a:spcPts val="0"/>
                        </a:spcBef>
                        <a:spcAft>
                          <a:spcPts val="0"/>
                        </a:spcAft>
                      </a:pPr>
                      <a:r>
                        <a:rPr lang="zh-CN" sz="1000" kern="0">
                          <a:solidFill>
                            <a:srgbClr val="000000"/>
                          </a:solidFill>
                          <a:latin typeface="Calibri"/>
                          <a:ea typeface="Times New Roman"/>
                          <a:cs typeface="Times New Roman"/>
                        </a:rPr>
                        <a:t>NEXT 2,200,000 @ 15%</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93,000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123,000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168,000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294,000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330,000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330,000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330,000 </a:t>
                      </a:r>
                      <a:endParaRPr lang="en-US" sz="1100" kern="100">
                        <a:latin typeface="Calibri"/>
                        <a:ea typeface="Calibri"/>
                        <a:cs typeface="Times New Roman"/>
                      </a:endParaRPr>
                    </a:p>
                  </a:txBody>
                  <a:tcPr marL="68580" marR="68580" marT="0" marB="0" anchor="b"/>
                </a:tc>
                <a:tc>
                  <a:txBody>
                    <a:bodyPr/>
                    <a:lstStyle/>
                    <a:p>
                      <a:endParaRPr lang="en-US"/>
                    </a:p>
                  </a:txBody>
                  <a:tcPr/>
                </a:tc>
              </a:tr>
              <a:tr h="362984">
                <a:tc>
                  <a:txBody>
                    <a:bodyPr/>
                    <a:lstStyle/>
                    <a:p>
                      <a:pPr marL="0" marR="0">
                        <a:lnSpc>
                          <a:spcPct val="107000"/>
                        </a:lnSpc>
                        <a:spcBef>
                          <a:spcPts val="0"/>
                        </a:spcBef>
                        <a:spcAft>
                          <a:spcPts val="0"/>
                        </a:spcAft>
                      </a:pPr>
                      <a:r>
                        <a:rPr lang="zh-CN" sz="1000" kern="0">
                          <a:solidFill>
                            <a:srgbClr val="000000"/>
                          </a:solidFill>
                          <a:latin typeface="Calibri"/>
                          <a:ea typeface="Times New Roman"/>
                          <a:cs typeface="Times New Roman"/>
                        </a:rPr>
                        <a:t>BALANCE - 2,200,000</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760,000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1,700,000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2,700,000 </a:t>
                      </a:r>
                      <a:endParaRPr lang="en-US" sz="1100" kern="100">
                        <a:latin typeface="Calibri"/>
                        <a:ea typeface="Calibri"/>
                        <a:cs typeface="Times New Roman"/>
                      </a:endParaRPr>
                    </a:p>
                  </a:txBody>
                  <a:tcPr marL="68580" marR="68580" marT="0" marB="0" anchor="b"/>
                </a:tc>
                <a:tc>
                  <a:txBody>
                    <a:bodyPr/>
                    <a:lstStyle/>
                    <a:p>
                      <a:endParaRPr lang="en-US"/>
                    </a:p>
                  </a:txBody>
                  <a:tcPr/>
                </a:tc>
              </a:tr>
              <a:tr h="503973">
                <a:tc>
                  <a:txBody>
                    <a:bodyPr/>
                    <a:lstStyle/>
                    <a:p>
                      <a:pPr marL="0" marR="0">
                        <a:lnSpc>
                          <a:spcPct val="107000"/>
                        </a:lnSpc>
                        <a:spcBef>
                          <a:spcPts val="0"/>
                        </a:spcBef>
                        <a:spcAft>
                          <a:spcPts val="0"/>
                        </a:spcAft>
                      </a:pPr>
                      <a:r>
                        <a:rPr lang="zh-CN" sz="1000" kern="0">
                          <a:solidFill>
                            <a:srgbClr val="000000"/>
                          </a:solidFill>
                          <a:latin typeface="Calibri"/>
                          <a:ea typeface="Times New Roman"/>
                          <a:cs typeface="Times New Roman"/>
                        </a:rPr>
                        <a:t>NEXT 9,000,000 @ 18%</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136,800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306,000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486,000 </a:t>
                      </a:r>
                      <a:endParaRPr lang="en-US" sz="1100" kern="100">
                        <a:latin typeface="Calibri"/>
                        <a:ea typeface="Calibri"/>
                        <a:cs typeface="Times New Roman"/>
                      </a:endParaRPr>
                    </a:p>
                  </a:txBody>
                  <a:tcPr marL="68580" marR="68580" marT="0" marB="0" anchor="b"/>
                </a:tc>
                <a:tc>
                  <a:txBody>
                    <a:bodyPr/>
                    <a:lstStyle/>
                    <a:p>
                      <a:endParaRPr lang="en-US"/>
                    </a:p>
                  </a:txBody>
                  <a:tcPr/>
                </a:tc>
              </a:tr>
              <a:tr h="362984">
                <a:tc>
                  <a:txBody>
                    <a:bodyPr/>
                    <a:lstStyle/>
                    <a:p>
                      <a:pPr marL="0" marR="0">
                        <a:lnSpc>
                          <a:spcPct val="107000"/>
                        </a:lnSpc>
                        <a:spcBef>
                          <a:spcPts val="0"/>
                        </a:spcBef>
                        <a:spcAft>
                          <a:spcPts val="0"/>
                        </a:spcAft>
                      </a:pPr>
                      <a:r>
                        <a:rPr lang="zh-CN" sz="1000" kern="0">
                          <a:solidFill>
                            <a:srgbClr val="000000"/>
                          </a:solidFill>
                          <a:latin typeface="Calibri"/>
                          <a:ea typeface="Times New Roman"/>
                          <a:cs typeface="Times New Roman"/>
                        </a:rPr>
                        <a:t> TOTAL TAX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93,000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123,000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168,000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294,000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466,800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636,000 </a:t>
                      </a:r>
                      <a:endParaRPr lang="en-US" sz="1100" kern="100">
                        <a:latin typeface="Calibri"/>
                        <a:ea typeface="Calibri"/>
                        <a:cs typeface="Times New Roman"/>
                      </a:endParaRPr>
                    </a:p>
                  </a:txBody>
                  <a:tcPr marL="68580" marR="68580" marT="0" marB="0" anchor="b"/>
                </a:tc>
                <a:tc>
                  <a:txBody>
                    <a:bodyPr/>
                    <a:lstStyle/>
                    <a:p>
                      <a:pPr marL="0" marR="0" algn="r">
                        <a:lnSpc>
                          <a:spcPct val="107000"/>
                        </a:lnSpc>
                        <a:spcBef>
                          <a:spcPts val="0"/>
                        </a:spcBef>
                        <a:spcAft>
                          <a:spcPts val="0"/>
                        </a:spcAft>
                      </a:pPr>
                      <a:r>
                        <a:rPr lang="zh-CN" sz="1000" kern="0">
                          <a:solidFill>
                            <a:srgbClr val="000000"/>
                          </a:solidFill>
                          <a:latin typeface="Calibri"/>
                          <a:ea typeface="Times New Roman"/>
                          <a:cs typeface="Times New Roman"/>
                        </a:rPr>
                        <a:t> NGN           816,000 </a:t>
                      </a:r>
                      <a:endParaRPr lang="en-US" sz="1100" kern="100">
                        <a:latin typeface="Calibri"/>
                        <a:ea typeface="Calibri"/>
                        <a:cs typeface="Times New Roman"/>
                      </a:endParaRPr>
                    </a:p>
                  </a:txBody>
                  <a:tcPr marL="68580" marR="68580" marT="0" marB="0" anchor="b"/>
                </a:tc>
                <a:tc>
                  <a:txBody>
                    <a:bodyPr/>
                    <a:lstStyle/>
                    <a:p>
                      <a:endParaRPr lang="en-US"/>
                    </a:p>
                  </a:txBody>
                  <a:tcPr/>
                </a:tc>
              </a:tr>
              <a:tr h="362984">
                <a:tc>
                  <a:txBody>
                    <a:bodyPr/>
                    <a:lstStyle/>
                    <a:p>
                      <a:pPr marL="0" marR="0">
                        <a:lnSpc>
                          <a:spcPct val="107000"/>
                        </a:lnSpc>
                        <a:spcBef>
                          <a:spcPts val="0"/>
                        </a:spcBef>
                        <a:spcAft>
                          <a:spcPts val="0"/>
                        </a:spcAft>
                      </a:pPr>
                      <a:r>
                        <a:rPr lang="zh-CN" sz="1000" b="1" kern="0" dirty="0">
                          <a:solidFill>
                            <a:srgbClr val="000000"/>
                          </a:solidFill>
                          <a:latin typeface="Calibri"/>
                          <a:ea typeface="Times New Roman"/>
                          <a:cs typeface="Times New Roman"/>
                        </a:rPr>
                        <a:t>TOTAL ANNUAL TAX</a:t>
                      </a:r>
                      <a:endParaRPr lang="en-US" sz="1100" kern="100" dirty="0">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zh-CN" sz="1000" b="1" kern="0">
                          <a:solidFill>
                            <a:srgbClr val="000000"/>
                          </a:solidFill>
                          <a:latin typeface="Calibri"/>
                          <a:ea typeface="Times New Roman"/>
                          <a:cs typeface="Times New Roman"/>
                        </a:rPr>
                        <a:t> NGN           93,000 </a:t>
                      </a:r>
                      <a:endParaRPr lang="en-US" sz="1100" kern="100">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zh-CN" sz="1000" b="1" kern="0">
                          <a:solidFill>
                            <a:srgbClr val="000000"/>
                          </a:solidFill>
                          <a:latin typeface="Calibri"/>
                          <a:ea typeface="Times New Roman"/>
                          <a:cs typeface="Times New Roman"/>
                        </a:rPr>
                        <a:t> NGN           123,000 </a:t>
                      </a:r>
                      <a:endParaRPr lang="en-US" sz="1100" kern="100">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zh-CN" sz="1000" b="1" kern="0" dirty="0">
                          <a:solidFill>
                            <a:srgbClr val="000000"/>
                          </a:solidFill>
                          <a:latin typeface="Calibri"/>
                          <a:ea typeface="Times New Roman"/>
                          <a:cs typeface="Times New Roman"/>
                        </a:rPr>
                        <a:t> NGN           168,000 </a:t>
                      </a:r>
                      <a:endParaRPr lang="en-US" sz="1100" kern="100" dirty="0">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zh-CN" sz="1000" b="1" kern="0">
                          <a:solidFill>
                            <a:srgbClr val="000000"/>
                          </a:solidFill>
                          <a:latin typeface="Calibri"/>
                          <a:ea typeface="Times New Roman"/>
                          <a:cs typeface="Times New Roman"/>
                        </a:rPr>
                        <a:t> NGN           294,000 </a:t>
                      </a:r>
                      <a:endParaRPr lang="en-US" sz="1100" kern="100">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zh-CN" sz="1000" b="1" kern="0">
                          <a:solidFill>
                            <a:srgbClr val="000000"/>
                          </a:solidFill>
                          <a:latin typeface="Calibri"/>
                          <a:ea typeface="Times New Roman"/>
                          <a:cs typeface="Times New Roman"/>
                        </a:rPr>
                        <a:t> NGN           466,800 </a:t>
                      </a:r>
                      <a:endParaRPr lang="en-US" sz="1100" kern="100">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zh-CN" sz="1000" b="1" kern="0">
                          <a:solidFill>
                            <a:srgbClr val="000000"/>
                          </a:solidFill>
                          <a:latin typeface="Calibri"/>
                          <a:ea typeface="Times New Roman"/>
                          <a:cs typeface="Times New Roman"/>
                        </a:rPr>
                        <a:t> NGN           636,000 </a:t>
                      </a:r>
                      <a:endParaRPr lang="en-US" sz="1100" kern="100">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zh-CN" sz="1000" b="1" kern="0">
                          <a:solidFill>
                            <a:srgbClr val="000000"/>
                          </a:solidFill>
                          <a:latin typeface="Calibri"/>
                          <a:ea typeface="Times New Roman"/>
                          <a:cs typeface="Times New Roman"/>
                        </a:rPr>
                        <a:t> NGN           816,000 </a:t>
                      </a:r>
                      <a:endParaRPr lang="en-US" sz="1100" kern="100">
                        <a:latin typeface="Calibri"/>
                        <a:ea typeface="Calibri"/>
                        <a:cs typeface="Times New Roman"/>
                      </a:endParaRPr>
                    </a:p>
                  </a:txBody>
                  <a:tcPr marL="68580" marR="68580" marT="0" marB="0" anchor="b"/>
                </a:tc>
                <a:tc>
                  <a:txBody>
                    <a:bodyPr/>
                    <a:lstStyle/>
                    <a:p>
                      <a:endParaRPr lang="en-US"/>
                    </a:p>
                  </a:txBody>
                  <a:tcPr/>
                </a:tc>
              </a:tr>
              <a:tr h="660459">
                <a:tc>
                  <a:txBody>
                    <a:bodyPr/>
                    <a:lstStyle/>
                    <a:p>
                      <a:pPr marL="0" marR="0">
                        <a:lnSpc>
                          <a:spcPct val="107000"/>
                        </a:lnSpc>
                        <a:spcBef>
                          <a:spcPts val="0"/>
                        </a:spcBef>
                        <a:spcAft>
                          <a:spcPts val="0"/>
                        </a:spcAft>
                      </a:pPr>
                      <a:r>
                        <a:rPr lang="zh-CN" sz="1000" b="1" kern="0">
                          <a:solidFill>
                            <a:srgbClr val="000000"/>
                          </a:solidFill>
                          <a:latin typeface="Calibri"/>
                          <a:ea typeface="Times New Roman"/>
                          <a:cs typeface="Times New Roman"/>
                        </a:rPr>
                        <a:t>MONTHLY PAYMENT</a:t>
                      </a:r>
                      <a:endParaRPr lang="en-US" sz="1100" kern="100">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zh-CN" sz="1000" b="1" kern="0">
                          <a:solidFill>
                            <a:srgbClr val="000000"/>
                          </a:solidFill>
                          <a:latin typeface="Calibri"/>
                          <a:ea typeface="Times New Roman"/>
                          <a:cs typeface="Times New Roman"/>
                        </a:rPr>
                        <a:t> NGN             7,750 </a:t>
                      </a:r>
                      <a:endParaRPr lang="en-US" sz="1100" kern="100">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zh-CN" sz="1000" b="1" kern="0">
                          <a:solidFill>
                            <a:srgbClr val="000000"/>
                          </a:solidFill>
                          <a:latin typeface="Calibri"/>
                          <a:ea typeface="Times New Roman"/>
                          <a:cs typeface="Times New Roman"/>
                        </a:rPr>
                        <a:t> NGN             10,250 </a:t>
                      </a:r>
                      <a:endParaRPr lang="en-US" sz="1100" kern="100">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zh-CN" sz="1000" b="1" kern="0">
                          <a:solidFill>
                            <a:srgbClr val="000000"/>
                          </a:solidFill>
                          <a:latin typeface="Calibri"/>
                          <a:ea typeface="Times New Roman"/>
                          <a:cs typeface="Times New Roman"/>
                        </a:rPr>
                        <a:t> NGN             14,000 </a:t>
                      </a:r>
                      <a:endParaRPr lang="en-US" sz="1100" kern="100">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zh-CN" sz="1000" b="1" kern="0">
                          <a:solidFill>
                            <a:srgbClr val="000000"/>
                          </a:solidFill>
                          <a:latin typeface="Calibri"/>
                          <a:ea typeface="Times New Roman"/>
                          <a:cs typeface="Times New Roman"/>
                        </a:rPr>
                        <a:t> NGN             24,500 </a:t>
                      </a:r>
                      <a:endParaRPr lang="en-US" sz="1100" kern="100">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zh-CN" sz="1000" b="1" kern="0">
                          <a:solidFill>
                            <a:srgbClr val="000000"/>
                          </a:solidFill>
                          <a:latin typeface="Calibri"/>
                          <a:ea typeface="Times New Roman"/>
                          <a:cs typeface="Times New Roman"/>
                        </a:rPr>
                        <a:t> NGN             38,900 </a:t>
                      </a:r>
                      <a:endParaRPr lang="en-US" sz="1100" kern="100">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zh-CN" sz="1000" b="1" kern="0">
                          <a:solidFill>
                            <a:srgbClr val="000000"/>
                          </a:solidFill>
                          <a:latin typeface="Calibri"/>
                          <a:ea typeface="Times New Roman"/>
                          <a:cs typeface="Times New Roman"/>
                        </a:rPr>
                        <a:t> NGN             53,000 </a:t>
                      </a:r>
                      <a:endParaRPr lang="en-US" sz="1100" kern="100">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zh-CN" sz="1000" b="1" kern="0" dirty="0">
                          <a:solidFill>
                            <a:srgbClr val="000000"/>
                          </a:solidFill>
                          <a:latin typeface="Calibri"/>
                          <a:ea typeface="Times New Roman"/>
                          <a:cs typeface="Times New Roman"/>
                        </a:rPr>
                        <a:t> NGN             68,000 </a:t>
                      </a:r>
                      <a:endParaRPr lang="en-US" sz="1100" kern="100" dirty="0">
                        <a:latin typeface="Calibri"/>
                        <a:ea typeface="Calibri"/>
                        <a:cs typeface="Times New Roman"/>
                      </a:endParaRPr>
                    </a:p>
                  </a:txBody>
                  <a:tcPr marL="68580" marR="68580" marT="0" marB="0" anchor="b"/>
                </a:tc>
                <a:tc>
                  <a:txBody>
                    <a:bodyPr/>
                    <a:lstStyle/>
                    <a:p>
                      <a:endParaRPr lang="en-US" dirty="0"/>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normAutofit fontScale="40000" lnSpcReduction="20000"/>
          </a:bodyPr>
          <a:lstStyle/>
          <a:p>
            <a:pPr>
              <a:buNone/>
            </a:pPr>
            <a:r>
              <a:rPr lang="en-GB" sz="4500" dirty="0" smtClean="0"/>
              <a:t>1.1</a:t>
            </a:r>
            <a:r>
              <a:rPr lang="en-GB" dirty="0" smtClean="0"/>
              <a:t>	   </a:t>
            </a:r>
            <a:r>
              <a:rPr lang="en-GB" sz="4400" b="1" dirty="0" smtClean="0"/>
              <a:t>Benefit in Kind</a:t>
            </a:r>
            <a:endParaRPr lang="en-US" sz="4400" dirty="0" smtClean="0"/>
          </a:p>
          <a:p>
            <a:pPr lvl="0">
              <a:buFont typeface="Wingdings" pitchFamily="2" charset="2"/>
              <a:buChar char="§"/>
            </a:pPr>
            <a:r>
              <a:rPr lang="en-GB" sz="4400" dirty="0" smtClean="0"/>
              <a:t>Living in employers house, equivalent annual rent</a:t>
            </a:r>
            <a:endParaRPr lang="en-US" sz="4400" dirty="0" smtClean="0"/>
          </a:p>
          <a:p>
            <a:pPr lvl="0">
              <a:buFont typeface="Wingdings" pitchFamily="2" charset="2"/>
              <a:buChar char="§"/>
            </a:pPr>
            <a:r>
              <a:rPr lang="en-GB" sz="4400" dirty="0" smtClean="0"/>
              <a:t>Use of company’s asset like motor vehicle,5% of the cost less direct expenses incurred by the employee.</a:t>
            </a:r>
            <a:endParaRPr lang="en-US" sz="4400" dirty="0" smtClean="0"/>
          </a:p>
          <a:p>
            <a:pPr lvl="0">
              <a:buFont typeface="Wingdings" pitchFamily="2" charset="2"/>
              <a:buChar char="§"/>
            </a:pPr>
            <a:r>
              <a:rPr lang="en-GB" sz="4400" dirty="0" smtClean="0"/>
              <a:t>Amount incurred by the employer beneficial to the employee</a:t>
            </a:r>
            <a:endParaRPr lang="en-US" sz="4400" dirty="0" smtClean="0"/>
          </a:p>
          <a:p>
            <a:pPr>
              <a:buFont typeface="Wingdings" pitchFamily="2" charset="2"/>
              <a:buChar char="§"/>
            </a:pPr>
            <a:r>
              <a:rPr lang="en-GB" sz="4400" dirty="0" smtClean="0"/>
              <a:t> Meals, uniform, protective devices and relocation allowance are exempted as benefit in kind.</a:t>
            </a:r>
            <a:endParaRPr lang="en-US" sz="4400" dirty="0" smtClean="0"/>
          </a:p>
          <a:p>
            <a:pPr>
              <a:buNone/>
            </a:pPr>
            <a:r>
              <a:rPr lang="en-GB" sz="4400" dirty="0" smtClean="0"/>
              <a:t> </a:t>
            </a:r>
            <a:endParaRPr lang="en-US" sz="4400" dirty="0" smtClean="0"/>
          </a:p>
          <a:p>
            <a:pPr>
              <a:buNone/>
            </a:pPr>
            <a:r>
              <a:rPr lang="en-GB" altLang="zh-CN" sz="4400" dirty="0" smtClean="0"/>
              <a:t>2</a:t>
            </a:r>
            <a:r>
              <a:rPr lang="en-US" altLang="zh-CN" sz="4400" dirty="0" smtClean="0"/>
              <a:t>.0 	   </a:t>
            </a:r>
            <a:r>
              <a:rPr lang="en-US" altLang="zh-CN" sz="4400" b="1" dirty="0" smtClean="0"/>
              <a:t>VAT</a:t>
            </a:r>
            <a:endParaRPr lang="en-US" sz="4400" dirty="0" smtClean="0"/>
          </a:p>
          <a:p>
            <a:pPr>
              <a:buNone/>
            </a:pPr>
            <a:r>
              <a:rPr lang="en-US" altLang="zh-CN" sz="4400" dirty="0" smtClean="0"/>
              <a:t>A taxable supply is a good or service in which VAT applies.</a:t>
            </a:r>
            <a:endParaRPr lang="en-US" sz="4400" dirty="0" smtClean="0"/>
          </a:p>
          <a:p>
            <a:pPr>
              <a:buNone/>
            </a:pPr>
            <a:r>
              <a:rPr lang="en-US" altLang="zh-CN" sz="4400" b="1" dirty="0" smtClean="0"/>
              <a:t>What goods qualifies as taxable supply?</a:t>
            </a:r>
            <a:endParaRPr lang="en-US" sz="4400" dirty="0" smtClean="0"/>
          </a:p>
          <a:p>
            <a:pPr lvl="0">
              <a:buFont typeface="Wingdings" pitchFamily="2" charset="2"/>
              <a:buChar char="§"/>
            </a:pPr>
            <a:r>
              <a:rPr lang="en-US" altLang="zh-CN" sz="4400" dirty="0" smtClean="0"/>
              <a:t>The goods are located in Nigeria when sold, or</a:t>
            </a:r>
            <a:endParaRPr lang="en-US" sz="4400" dirty="0" smtClean="0"/>
          </a:p>
          <a:p>
            <a:pPr lvl="0">
              <a:buFont typeface="Wingdings" pitchFamily="2" charset="2"/>
              <a:buChar char="§"/>
            </a:pPr>
            <a:r>
              <a:rPr lang="en-US" altLang="zh-CN" sz="4400" dirty="0" smtClean="0"/>
              <a:t>The goods are imported into Nigeria, or</a:t>
            </a:r>
            <a:endParaRPr lang="en-US" sz="4400" dirty="0" smtClean="0"/>
          </a:p>
          <a:p>
            <a:pPr lvl="0">
              <a:buFont typeface="Wingdings" pitchFamily="2" charset="2"/>
              <a:buChar char="§"/>
            </a:pPr>
            <a:r>
              <a:rPr lang="en-US" altLang="zh-CN" sz="4400" dirty="0" smtClean="0"/>
              <a:t>The goods are assembled or installed in Nigeria (e.g., machinery brought in and set up locally).</a:t>
            </a:r>
            <a:endParaRPr lang="en-US" sz="4400" dirty="0" smtClean="0"/>
          </a:p>
          <a:p>
            <a:pPr lvl="0">
              <a:buFont typeface="Wingdings" pitchFamily="2" charset="2"/>
              <a:buChar char="§"/>
            </a:pPr>
            <a:r>
              <a:rPr lang="en-US" altLang="zh-CN" sz="4400" dirty="0" smtClean="0"/>
              <a:t>If the thing being sold, leased, or transferred — whether a physical good or a right</a:t>
            </a:r>
          </a:p>
          <a:p>
            <a:pPr lvl="0">
              <a:buNone/>
            </a:pPr>
            <a:r>
              <a:rPr lang="en-US" altLang="zh-CN" sz="4400" dirty="0" smtClean="0"/>
              <a:t>related to it — can be used, owned, or enforced in Nigeria and the beneficiary is a</a:t>
            </a:r>
          </a:p>
          <a:p>
            <a:pPr lvl="0">
              <a:buNone/>
            </a:pPr>
            <a:r>
              <a:rPr lang="en-US" altLang="zh-CN" sz="4400" dirty="0" smtClean="0"/>
              <a:t>Nigerian taxable person, then the law treats that as a taxable supply in Nigeria.</a:t>
            </a:r>
            <a:endParaRPr lang="en-US" sz="4400"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440363"/>
          </a:xfrm>
        </p:spPr>
        <p:txBody>
          <a:bodyPr>
            <a:normAutofit fontScale="55000" lnSpcReduction="20000"/>
          </a:bodyPr>
          <a:lstStyle/>
          <a:p>
            <a:pPr>
              <a:buNone/>
            </a:pPr>
            <a:r>
              <a:rPr lang="en-US" altLang="zh-CN" b="1" dirty="0" smtClean="0"/>
              <a:t>What services qualify as taxable supply?</a:t>
            </a:r>
            <a:endParaRPr lang="en-US" dirty="0" smtClean="0"/>
          </a:p>
          <a:p>
            <a:pPr>
              <a:buNone/>
            </a:pPr>
            <a:r>
              <a:rPr lang="en-US" altLang="zh-CN" dirty="0" smtClean="0"/>
              <a:t>If the service provider is outside Nigeria, as long as the </a:t>
            </a:r>
            <a:r>
              <a:rPr lang="en-US" altLang="zh-CN" b="1" dirty="0" smtClean="0"/>
              <a:t>person benefiting (consuming)</a:t>
            </a:r>
          </a:p>
          <a:p>
            <a:pPr>
              <a:buNone/>
            </a:pPr>
            <a:r>
              <a:rPr lang="en-US" altLang="zh-CN" dirty="0" smtClean="0"/>
              <a:t>the service is </a:t>
            </a:r>
            <a:r>
              <a:rPr lang="en-US" altLang="zh-CN" b="1" dirty="0" smtClean="0"/>
              <a:t>in Nigeria</a:t>
            </a:r>
            <a:r>
              <a:rPr lang="en-US" altLang="zh-CN" dirty="0" smtClean="0"/>
              <a:t>, the supply is </a:t>
            </a:r>
            <a:r>
              <a:rPr lang="en-US" altLang="zh-CN" b="1" dirty="0" smtClean="0"/>
              <a:t>deemed to take place in Nigeria</a:t>
            </a:r>
            <a:r>
              <a:rPr lang="en-US" altLang="zh-CN" dirty="0" smtClean="0"/>
              <a:t>. So, VAT</a:t>
            </a:r>
          </a:p>
          <a:p>
            <a:pPr>
              <a:buNone/>
            </a:pPr>
            <a:r>
              <a:rPr lang="en-US" altLang="zh-CN" dirty="0" err="1" smtClean="0"/>
              <a:t>applieshere</a:t>
            </a:r>
            <a:r>
              <a:rPr lang="en-US" altLang="zh-CN" dirty="0" smtClean="0"/>
              <a:t>.</a:t>
            </a:r>
            <a:endParaRPr lang="en-US" dirty="0" smtClean="0"/>
          </a:p>
          <a:p>
            <a:pPr>
              <a:buNone/>
            </a:pPr>
            <a:r>
              <a:rPr lang="zh-CN" altLang="en-US" dirty="0" smtClean="0"/>
              <a:t> </a:t>
            </a:r>
            <a:r>
              <a:rPr lang="en-US" altLang="zh-CN" b="1" dirty="0" smtClean="0"/>
              <a:t>Remittance and Recovery</a:t>
            </a:r>
            <a:endParaRPr lang="en-US" dirty="0" smtClean="0"/>
          </a:p>
          <a:p>
            <a:pPr>
              <a:buNone/>
            </a:pPr>
            <a:r>
              <a:rPr lang="en-US" altLang="zh-CN" dirty="0" smtClean="0"/>
              <a:t>A taxable person shall pay VAT to a supplier on the taxable supply made to the</a:t>
            </a:r>
          </a:p>
          <a:p>
            <a:pPr>
              <a:buNone/>
            </a:pPr>
            <a:r>
              <a:rPr lang="en-US" altLang="zh-CN" dirty="0" smtClean="0"/>
              <a:t>person. The VAT paid by a taxable person shall be known as input VAT. VAT invoice</a:t>
            </a:r>
          </a:p>
          <a:p>
            <a:pPr>
              <a:buNone/>
            </a:pPr>
            <a:r>
              <a:rPr lang="en-US" altLang="zh-CN" dirty="0" smtClean="0"/>
              <a:t>shall be issued on supply whether or not payment is made at the time of supply. VAT</a:t>
            </a:r>
          </a:p>
          <a:p>
            <a:pPr>
              <a:buNone/>
            </a:pPr>
            <a:r>
              <a:rPr lang="en-US" altLang="zh-CN" dirty="0" smtClean="0"/>
              <a:t>invoice shall be issued by a taxable person making a taxable supply or such other</a:t>
            </a:r>
          </a:p>
          <a:p>
            <a:pPr>
              <a:buNone/>
            </a:pPr>
            <a:r>
              <a:rPr lang="en-US" altLang="zh-CN" dirty="0" smtClean="0"/>
              <a:t>person as may be appointed by the Service.</a:t>
            </a:r>
            <a:r>
              <a:rPr lang="zh-CN" altLang="en-US" dirty="0" smtClean="0"/>
              <a:t> </a:t>
            </a:r>
            <a:endParaRPr lang="en-US" altLang="zh-CN" dirty="0" smtClean="0"/>
          </a:p>
          <a:p>
            <a:pPr>
              <a:buNone/>
            </a:pPr>
            <a:endParaRPr lang="en-US" dirty="0" smtClean="0"/>
          </a:p>
          <a:p>
            <a:pPr>
              <a:buNone/>
            </a:pPr>
            <a:r>
              <a:rPr lang="en-US" altLang="zh-CN" dirty="0" smtClean="0"/>
              <a:t>(1) A taxable person shall, on making taxable supplies under Chapter Six of this Act, collect VAT at the rate specified. </a:t>
            </a:r>
            <a:endParaRPr lang="en-US" dirty="0" smtClean="0"/>
          </a:p>
          <a:p>
            <a:pPr>
              <a:buNone/>
            </a:pPr>
            <a:r>
              <a:rPr lang="en-US" altLang="zh-CN" dirty="0" smtClean="0"/>
              <a:t>(2) The VAT collected by a taxable person shall be known as output VAT.</a:t>
            </a:r>
            <a:endParaRPr lang="en-US" dirty="0" smtClean="0"/>
          </a:p>
          <a:p>
            <a:pPr>
              <a:buNone/>
            </a:pPr>
            <a:r>
              <a:rPr lang="en-US" altLang="zh-CN" dirty="0" smtClean="0"/>
              <a:t>Besides the normal VAT on OUTPUT less INPUT you are to pay VAT on specific items.</a:t>
            </a:r>
          </a:p>
          <a:p>
            <a:pPr>
              <a:buNone/>
            </a:pPr>
            <a:r>
              <a:rPr lang="en-US" altLang="zh-CN" dirty="0" smtClean="0"/>
              <a:t>The VAT Act requires a person to whom taxable supply made in Nigeria to self account</a:t>
            </a:r>
          </a:p>
          <a:p>
            <a:pPr>
              <a:buNone/>
            </a:pPr>
            <a:r>
              <a:rPr lang="en-US" altLang="zh-CN" dirty="0" smtClean="0"/>
              <a:t>for VAT payable in the transaction where VAT is not charged on the invoice. Where</a:t>
            </a:r>
          </a:p>
          <a:p>
            <a:pPr>
              <a:buNone/>
            </a:pPr>
            <a:r>
              <a:rPr lang="en-US" altLang="zh-CN" dirty="0" smtClean="0"/>
              <a:t>supplier did not charge VAT, the purchaser is required to compute the applicable VAT</a:t>
            </a:r>
          </a:p>
          <a:p>
            <a:pPr>
              <a:buNone/>
            </a:pPr>
            <a:r>
              <a:rPr lang="en-US" altLang="zh-CN" dirty="0" smtClean="0"/>
              <a:t>on the transaction, self VAT Charge and remit same to the Service.</a:t>
            </a:r>
            <a:endParaRPr lang="en-US" dirty="0" smtClean="0"/>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TotalTime>
  <Words>1759</Words>
  <Application>Microsoft Office PowerPoint</Application>
  <PresentationFormat>On-screen Show (4:3)</PresentationFormat>
  <Paragraphs>479</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宋体</vt:lpstr>
      <vt:lpstr>Arial</vt:lpstr>
      <vt:lpstr>Calibri</vt:lpstr>
      <vt:lpstr>Times New Roman</vt:lpstr>
      <vt:lpstr>Wingdings</vt:lpstr>
      <vt:lpstr>Office Theme</vt:lpstr>
      <vt:lpstr>PowerPoint Presentation</vt:lpstr>
      <vt:lpstr>PowerPoint Presentation</vt:lpstr>
      <vt:lpstr>PowerPoint Presentation</vt:lpstr>
      <vt:lpstr>PAYE CALCULATION NEW LAW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MICHAEL BANJO</cp:lastModifiedBy>
  <cp:revision>19</cp:revision>
  <dcterms:created xsi:type="dcterms:W3CDTF">2025-12-09T22:33:25Z</dcterms:created>
  <dcterms:modified xsi:type="dcterms:W3CDTF">2025-12-18T20:30:56Z</dcterms:modified>
</cp:coreProperties>
</file>