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4.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5.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7" r:id="rId3"/>
    <p:sldMasterId id="2147483689" r:id="rId4"/>
    <p:sldMasterId id="2147483731" r:id="rId5"/>
    <p:sldMasterId id="2147483761" r:id="rId6"/>
  </p:sldMasterIdLst>
  <p:notesMasterIdLst>
    <p:notesMasterId r:id="rId29"/>
  </p:notesMasterIdLst>
  <p:sldIdLst>
    <p:sldId id="256" r:id="rId7"/>
    <p:sldId id="258" r:id="rId8"/>
    <p:sldId id="257" r:id="rId9"/>
    <p:sldId id="259" r:id="rId10"/>
    <p:sldId id="260" r:id="rId11"/>
    <p:sldId id="261" r:id="rId12"/>
    <p:sldId id="277" r:id="rId13"/>
    <p:sldId id="276" r:id="rId14"/>
    <p:sldId id="263" r:id="rId15"/>
    <p:sldId id="264" r:id="rId16"/>
    <p:sldId id="265" r:id="rId17"/>
    <p:sldId id="266" r:id="rId18"/>
    <p:sldId id="270" r:id="rId19"/>
    <p:sldId id="278" r:id="rId20"/>
    <p:sldId id="267" r:id="rId21"/>
    <p:sldId id="279" r:id="rId22"/>
    <p:sldId id="273" r:id="rId23"/>
    <p:sldId id="268" r:id="rId24"/>
    <p:sldId id="271" r:id="rId25"/>
    <p:sldId id="274" r:id="rId26"/>
    <p:sldId id="275" r:id="rId27"/>
    <p:sldId id="280"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65" d="100"/>
          <a:sy n="65" d="100"/>
        </p:scale>
        <p:origin x="50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5A6450-9B64-4EE2-AB62-0BE090B9A513}" type="datetimeFigureOut">
              <a:rPr lang="en-US" smtClean="0"/>
              <a:t>12/18/2025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D6E0A5-A763-4269-B177-408ED0D38593}" type="slidenum">
              <a:rPr lang="en-US" smtClean="0"/>
              <a:t>‹#›</a:t>
            </a:fld>
            <a:endParaRPr lang="en-US"/>
          </a:p>
        </p:txBody>
      </p:sp>
    </p:spTree>
    <p:extLst>
      <p:ext uri="{BB962C8B-B14F-4D97-AF65-F5344CB8AC3E}">
        <p14:creationId xmlns:p14="http://schemas.microsoft.com/office/powerpoint/2010/main" val="81738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D6E0A5-A763-4269-B177-408ED0D38593}" type="slidenum">
              <a:rPr lang="en-US" smtClean="0"/>
              <a:t>8</a:t>
            </a:fld>
            <a:endParaRPr lang="en-US"/>
          </a:p>
        </p:txBody>
      </p:sp>
    </p:spTree>
    <p:extLst>
      <p:ext uri="{BB962C8B-B14F-4D97-AF65-F5344CB8AC3E}">
        <p14:creationId xmlns:p14="http://schemas.microsoft.com/office/powerpoint/2010/main" val="855117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1F2B93-BB39-EC02-7945-096747E892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B5DAB0B4-AF0E-C97B-7268-F155043CAF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90D8D50E-1491-B8FF-41D6-4AB2DBD609F1}"/>
              </a:ext>
            </a:extLst>
          </p:cNvPr>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a:extLst>
              <a:ext uri="{FF2B5EF4-FFF2-40B4-BE49-F238E27FC236}">
                <a16:creationId xmlns:a16="http://schemas.microsoft.com/office/drawing/2014/main" xmlns="" id="{87AB6F36-0068-6DD0-6C9B-FC23391365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55552D7-4B65-074E-2899-E563DA980B4E}"/>
              </a:ext>
            </a:extLst>
          </p:cNvPr>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4172892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5F1AC4-477E-20FD-42D6-9D99A3D2B2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0A0CF1CD-D532-7B4D-B01D-6FA5870AFB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FD8714E-F30B-CB83-96D3-E47986F1246D}"/>
              </a:ext>
            </a:extLst>
          </p:cNvPr>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a:extLst>
              <a:ext uri="{FF2B5EF4-FFF2-40B4-BE49-F238E27FC236}">
                <a16:creationId xmlns:a16="http://schemas.microsoft.com/office/drawing/2014/main" xmlns="" id="{04132CE8-9F5C-73BA-279B-3F93FFC049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AD882ED-04F3-7A6F-2C9A-A3A9EA522BB0}"/>
              </a:ext>
            </a:extLst>
          </p:cNvPr>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408214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DF8F5AE1-4C04-30BE-9E2D-B6D51151E75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78251663-7749-2862-80D2-8B27D46B9E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180C2F2-209F-D8BB-2757-6294A550997C}"/>
              </a:ext>
            </a:extLst>
          </p:cNvPr>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a:extLst>
              <a:ext uri="{FF2B5EF4-FFF2-40B4-BE49-F238E27FC236}">
                <a16:creationId xmlns:a16="http://schemas.microsoft.com/office/drawing/2014/main" xmlns="" id="{04F560A5-EAE7-232F-918E-6A5B57ED2A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2E854C8-64D8-BAF2-331B-1948F51EDCA9}"/>
              </a:ext>
            </a:extLst>
          </p:cNvPr>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683198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141455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848245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289558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7382434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42DB9A-D62E-43E9-B8DA-68422AFE6090}" type="datetimeFigureOut">
              <a:rPr lang="en-US" smtClean="0"/>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6846541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42DB9A-D62E-43E9-B8DA-68422AFE6090}" type="datetimeFigureOut">
              <a:rPr lang="en-US" smtClean="0"/>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2088144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2DB9A-D62E-43E9-B8DA-68422AFE6090}" type="datetimeFigureOut">
              <a:rPr lang="en-US" smtClean="0"/>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6822666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09866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BEE8C1-59CD-91FA-7056-98D2BED140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04722B6-7715-7ECF-3EEB-D572B175254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F8C95B9-4B76-E1C3-CB20-136474D8D915}"/>
              </a:ext>
            </a:extLst>
          </p:cNvPr>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a:extLst>
              <a:ext uri="{FF2B5EF4-FFF2-40B4-BE49-F238E27FC236}">
                <a16:creationId xmlns:a16="http://schemas.microsoft.com/office/drawing/2014/main" xmlns="" id="{882EEEA8-49F2-C2F7-2D17-DFCBDECEE0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504ECA3-343F-E557-0C0B-289EB6BD52B1}"/>
              </a:ext>
            </a:extLst>
          </p:cNvPr>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5318787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916503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5551139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045288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5838162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425033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2278296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3634754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1774774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2A110703-D77F-47A2-9972-6F89F5599D10}"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20341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60196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C93C99-757F-A96C-3BB2-ED18757BA6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BFAD59D0-0663-0EA6-F42B-987E555F80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6B613818-0E57-6BB9-C52E-FB52036E67D7}"/>
              </a:ext>
            </a:extLst>
          </p:cNvPr>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a:extLst>
              <a:ext uri="{FF2B5EF4-FFF2-40B4-BE49-F238E27FC236}">
                <a16:creationId xmlns:a16="http://schemas.microsoft.com/office/drawing/2014/main" xmlns="" id="{4CF3533F-0BD8-1262-38BE-FBBF2D9CD6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A9C10FB-2330-ED48-FBA9-667613918FAE}"/>
              </a:ext>
            </a:extLst>
          </p:cNvPr>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9412662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34096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8376269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42DB9A-D62E-43E9-B8DA-68422AFE6090}" type="datetimeFigureOut">
              <a:rPr lang="en-US" smtClean="0"/>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110703-D77F-47A2-9972-6F89F5599D10}"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32458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42DB9A-D62E-43E9-B8DA-68422AFE6090}" type="datetimeFigureOut">
              <a:rPr lang="en-US" smtClean="0"/>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110703-D77F-47A2-9972-6F89F5599D10}"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534192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2DB9A-D62E-43E9-B8DA-68422AFE6090}" type="datetimeFigureOut">
              <a:rPr lang="en-US" smtClean="0"/>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81399605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077851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197170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093603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49726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008000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8A40E9-4D24-A51F-538D-B9EC6CE260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8308AFE7-2A34-E3D3-696A-C2944481D9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4E238E0-E96F-69A0-629B-745A42E8A1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0DB2BE37-D897-019E-9017-B3EDCA5BAE06}"/>
              </a:ext>
            </a:extLst>
          </p:cNvPr>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a:extLst>
              <a:ext uri="{FF2B5EF4-FFF2-40B4-BE49-F238E27FC236}">
                <a16:creationId xmlns:a16="http://schemas.microsoft.com/office/drawing/2014/main" xmlns="" id="{5E58D829-F1D4-4008-C683-C36F82D983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C667BFB-2639-124D-A436-4FB18E3DF4D1}"/>
              </a:ext>
            </a:extLst>
          </p:cNvPr>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426224992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65450068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413663660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413118926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42DB9A-D62E-43E9-B8DA-68422AFE6090}" type="datetimeFigureOut">
              <a:rPr lang="en-US" smtClean="0"/>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6034293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42DB9A-D62E-43E9-B8DA-68422AFE6090}" type="datetimeFigureOut">
              <a:rPr lang="en-US" smtClean="0"/>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3083207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2DB9A-D62E-43E9-B8DA-68422AFE6090}" type="datetimeFigureOut">
              <a:rPr lang="en-US" smtClean="0"/>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1197138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91871291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25754547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966390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88506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15511E-B669-050B-E997-8C1102ED99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CF0AB3CA-A5B4-6585-B861-73EBC80F7D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932513C3-194B-89A8-5E04-CEF3335F66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81304CBE-D0D7-8EF7-08D7-A45A18B84E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3AF60E63-7633-6C14-255A-9E0A72AD17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7A2DF226-F9EF-3335-5730-678F2930BE6A}"/>
              </a:ext>
            </a:extLst>
          </p:cNvPr>
          <p:cNvSpPr>
            <a:spLocks noGrp="1"/>
          </p:cNvSpPr>
          <p:nvPr>
            <p:ph type="dt" sz="half" idx="10"/>
          </p:nvPr>
        </p:nvSpPr>
        <p:spPr/>
        <p:txBody>
          <a:bodyPr/>
          <a:lstStyle/>
          <a:p>
            <a:fld id="{8D42DB9A-D62E-43E9-B8DA-68422AFE6090}" type="datetimeFigureOut">
              <a:rPr lang="en-US" smtClean="0"/>
              <a:t>12/18/2025</a:t>
            </a:fld>
            <a:endParaRPr lang="en-US"/>
          </a:p>
        </p:txBody>
      </p:sp>
      <p:sp>
        <p:nvSpPr>
          <p:cNvPr id="8" name="Footer Placeholder 7">
            <a:extLst>
              <a:ext uri="{FF2B5EF4-FFF2-40B4-BE49-F238E27FC236}">
                <a16:creationId xmlns:a16="http://schemas.microsoft.com/office/drawing/2014/main" xmlns="" id="{D0763E88-E0E3-1E35-EB2E-DB3ED74652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E7A92381-4779-FCEA-EE3A-A73C57FECACB}"/>
              </a:ext>
            </a:extLst>
          </p:cNvPr>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46306940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68887749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06580376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90283222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406918485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19703034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1004802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008058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87387946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180146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31578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2213F6-AFD0-7D77-D1DE-F3518F6C54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DEED5064-9A12-9BC4-12BA-89CA9E51129E}"/>
              </a:ext>
            </a:extLst>
          </p:cNvPr>
          <p:cNvSpPr>
            <a:spLocks noGrp="1"/>
          </p:cNvSpPr>
          <p:nvPr>
            <p:ph type="dt" sz="half" idx="10"/>
          </p:nvPr>
        </p:nvSpPr>
        <p:spPr/>
        <p:txBody>
          <a:bodyPr/>
          <a:lstStyle/>
          <a:p>
            <a:fld id="{8D42DB9A-D62E-43E9-B8DA-68422AFE6090}" type="datetimeFigureOut">
              <a:rPr lang="en-US" smtClean="0"/>
              <a:t>12/18/2025</a:t>
            </a:fld>
            <a:endParaRPr lang="en-US"/>
          </a:p>
        </p:txBody>
      </p:sp>
      <p:sp>
        <p:nvSpPr>
          <p:cNvPr id="4" name="Footer Placeholder 3">
            <a:extLst>
              <a:ext uri="{FF2B5EF4-FFF2-40B4-BE49-F238E27FC236}">
                <a16:creationId xmlns:a16="http://schemas.microsoft.com/office/drawing/2014/main" xmlns="" id="{D9F51A46-95BB-7BE2-8F26-E3A2A9D20F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FDCF913A-C72C-3E6E-F80F-20B75E606DE6}"/>
              </a:ext>
            </a:extLst>
          </p:cNvPr>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87333976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42DB9A-D62E-43E9-B8DA-68422AFE6090}" type="datetimeFigureOut">
              <a:rPr lang="en-US" smtClean="0"/>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40022070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42DB9A-D62E-43E9-B8DA-68422AFE6090}" type="datetimeFigureOut">
              <a:rPr lang="en-US" smtClean="0"/>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25743976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D42DB9A-D62E-43E9-B8DA-68422AFE6090}" type="datetimeFigureOut">
              <a:rPr lang="en-US" smtClean="0"/>
              <a:t>12/18/2025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60283079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A110703-D77F-47A2-9972-6F89F5599D10}" type="slidenum">
              <a:rPr lang="en-US" smtClean="0"/>
              <a:t>‹#›</a:t>
            </a:fld>
            <a:endParaRPr lang="en-US"/>
          </a:p>
        </p:txBody>
      </p:sp>
    </p:spTree>
    <p:extLst>
      <p:ext uri="{BB962C8B-B14F-4D97-AF65-F5344CB8AC3E}">
        <p14:creationId xmlns:p14="http://schemas.microsoft.com/office/powerpoint/2010/main" val="131089443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41702292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9652451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00492161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01000193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425673608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051209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17B1AF5-E613-655E-66B5-484B49D4D358}"/>
              </a:ext>
            </a:extLst>
          </p:cNvPr>
          <p:cNvSpPr>
            <a:spLocks noGrp="1"/>
          </p:cNvSpPr>
          <p:nvPr>
            <p:ph type="dt" sz="half" idx="10"/>
          </p:nvPr>
        </p:nvSpPr>
        <p:spPr/>
        <p:txBody>
          <a:bodyPr/>
          <a:lstStyle/>
          <a:p>
            <a:fld id="{8D42DB9A-D62E-43E9-B8DA-68422AFE6090}" type="datetimeFigureOut">
              <a:rPr lang="en-US" smtClean="0"/>
              <a:t>12/18/2025</a:t>
            </a:fld>
            <a:endParaRPr lang="en-US"/>
          </a:p>
        </p:txBody>
      </p:sp>
      <p:sp>
        <p:nvSpPr>
          <p:cNvPr id="3" name="Footer Placeholder 2">
            <a:extLst>
              <a:ext uri="{FF2B5EF4-FFF2-40B4-BE49-F238E27FC236}">
                <a16:creationId xmlns:a16="http://schemas.microsoft.com/office/drawing/2014/main" xmlns="" id="{ADEFD827-8638-67AC-6B7B-6A07B72A71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EECDB5CC-DA1A-4B8F-C00D-CD9E3DC60CFC}"/>
              </a:ext>
            </a:extLst>
          </p:cNvPr>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46835453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85228230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42DB9A-D62E-43E9-B8DA-68422AFE6090}" type="datetimeFigureOut">
              <a:rPr lang="en-US" smtClean="0"/>
              <a:t>12/18/2025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91797687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42DB9A-D62E-43E9-B8DA-68422AFE6090}" type="datetimeFigureOut">
              <a:rPr lang="en-US" smtClean="0"/>
              <a:t>12/18/2025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59690169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2DB9A-D62E-43E9-B8DA-68422AFE6090}" type="datetimeFigureOut">
              <a:rPr lang="en-US" smtClean="0"/>
              <a:t>12/18/2025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81639451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72564614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2723197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427446469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A110703-D77F-47A2-9972-6F89F5599D1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0448567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44724306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A110703-D77F-47A2-9972-6F89F5599D1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0579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A6A1F9-1665-20BA-34B1-520FE11102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C6E92FCB-7B27-F4E4-2437-E4FA90984D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6F242CC2-A22E-96AE-8005-80EA804BE7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EF9B018-238D-E800-5DA4-5AC2AAA7A20D}"/>
              </a:ext>
            </a:extLst>
          </p:cNvPr>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a:extLst>
              <a:ext uri="{FF2B5EF4-FFF2-40B4-BE49-F238E27FC236}">
                <a16:creationId xmlns:a16="http://schemas.microsoft.com/office/drawing/2014/main" xmlns="" id="{C97D763E-29B3-FD3A-ACBF-2F776CA2A4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ABB1A8A-6D43-C9B3-390F-3FD0B1FBA06E}"/>
              </a:ext>
            </a:extLst>
          </p:cNvPr>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197040376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86500817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88967563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2DB9A-D62E-43E9-B8DA-68422AFE60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4039988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5A084A-D3A4-B563-167B-E6E7BFB6DB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194E28BF-67EE-D435-B708-FABE8CEE37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039A754F-F91F-D8B7-31DF-56250FE14A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C0995AE-9366-621A-23EF-4FBF4B3990B6}"/>
              </a:ext>
            </a:extLst>
          </p:cNvPr>
          <p:cNvSpPr>
            <a:spLocks noGrp="1"/>
          </p:cNvSpPr>
          <p:nvPr>
            <p:ph type="dt" sz="half" idx="10"/>
          </p:nvPr>
        </p:nvSpPr>
        <p:spPr/>
        <p:txBody>
          <a:bodyPr/>
          <a:lstStyle/>
          <a:p>
            <a:fld id="{8D42DB9A-D62E-43E9-B8DA-68422AFE6090}" type="datetimeFigureOut">
              <a:rPr lang="en-US" smtClean="0"/>
              <a:t>12/18/2025</a:t>
            </a:fld>
            <a:endParaRPr lang="en-US"/>
          </a:p>
        </p:txBody>
      </p:sp>
      <p:sp>
        <p:nvSpPr>
          <p:cNvPr id="6" name="Footer Placeholder 5">
            <a:extLst>
              <a:ext uri="{FF2B5EF4-FFF2-40B4-BE49-F238E27FC236}">
                <a16:creationId xmlns:a16="http://schemas.microsoft.com/office/drawing/2014/main" xmlns="" id="{90F7E5D3-4873-3EF5-4698-0FB51DC0E5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B0111A7C-8713-8D82-1B2A-AB0E9BC2703F}"/>
              </a:ext>
            </a:extLst>
          </p:cNvPr>
          <p:cNvSpPr>
            <a:spLocks noGrp="1"/>
          </p:cNvSpPr>
          <p:nvPr>
            <p:ph type="sldNum" sz="quarter" idx="12"/>
          </p:nvPr>
        </p:nvSpPr>
        <p:spPr/>
        <p:txBody>
          <a:bodyPr/>
          <a:lstStyle/>
          <a:p>
            <a:fld id="{2A110703-D77F-47A2-9972-6F89F5599D10}" type="slidenum">
              <a:rPr lang="en-US" smtClean="0"/>
              <a:t>‹#›</a:t>
            </a:fld>
            <a:endParaRPr lang="en-US"/>
          </a:p>
        </p:txBody>
      </p:sp>
    </p:spTree>
    <p:extLst>
      <p:ext uri="{BB962C8B-B14F-4D97-AF65-F5344CB8AC3E}">
        <p14:creationId xmlns:p14="http://schemas.microsoft.com/office/powerpoint/2010/main" val="3663061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1.jp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18" Type="http://schemas.openxmlformats.org/officeDocument/2006/relationships/theme" Target="../theme/theme4.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17" Type="http://schemas.openxmlformats.org/officeDocument/2006/relationships/slideLayout" Target="../slideLayouts/slideLayout55.xml"/><Relationship Id="rId2" Type="http://schemas.openxmlformats.org/officeDocument/2006/relationships/slideLayout" Target="../slideLayouts/slideLayout40.xml"/><Relationship Id="rId16" Type="http://schemas.openxmlformats.org/officeDocument/2006/relationships/slideLayout" Target="../slideLayouts/slideLayout54.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5" Type="http://schemas.openxmlformats.org/officeDocument/2006/relationships/slideLayout" Target="../slideLayouts/slideLayout5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slideLayout" Target="../slideLayouts/slideLayout5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5.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slideLayout" Target="../slideLayouts/slideLayout79.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slideLayout" Target="../slideLayouts/slideLayout78.xml"/><Relationship Id="rId17" Type="http://schemas.openxmlformats.org/officeDocument/2006/relationships/theme" Target="../theme/theme6.xml"/><Relationship Id="rId2" Type="http://schemas.openxmlformats.org/officeDocument/2006/relationships/slideLayout" Target="../slideLayouts/slideLayout68.xml"/><Relationship Id="rId16" Type="http://schemas.openxmlformats.org/officeDocument/2006/relationships/slideLayout" Target="../slideLayouts/slideLayout82.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5" Type="http://schemas.openxmlformats.org/officeDocument/2006/relationships/slideLayout" Target="../slideLayouts/slideLayout8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slideLayout" Target="../slideLayouts/slideLayout8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4451FE6-EFDD-BDDB-980E-89238D8755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97925EB3-B111-BC2D-B37F-8708CFC409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DCD2698-D66B-4C30-B4CA-99CEF482F7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42DB9A-D62E-43E9-B8DA-68422AFE6090}" type="datetimeFigureOut">
              <a:rPr lang="en-US" smtClean="0"/>
              <a:t>12/18/2025</a:t>
            </a:fld>
            <a:endParaRPr lang="en-US"/>
          </a:p>
        </p:txBody>
      </p:sp>
      <p:sp>
        <p:nvSpPr>
          <p:cNvPr id="5" name="Footer Placeholder 4">
            <a:extLst>
              <a:ext uri="{FF2B5EF4-FFF2-40B4-BE49-F238E27FC236}">
                <a16:creationId xmlns:a16="http://schemas.microsoft.com/office/drawing/2014/main" xmlns="" id="{695443B4-964B-4AFF-F456-3DA6CAE301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7BDBAFDD-DBCE-FA8C-99C1-807DC4808B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110703-D77F-47A2-9972-6F89F5599D10}" type="slidenum">
              <a:rPr lang="en-US" smtClean="0"/>
              <a:t>‹#›</a:t>
            </a:fld>
            <a:endParaRPr lang="en-US"/>
          </a:p>
        </p:txBody>
      </p:sp>
    </p:spTree>
    <p:extLst>
      <p:ext uri="{BB962C8B-B14F-4D97-AF65-F5344CB8AC3E}">
        <p14:creationId xmlns:p14="http://schemas.microsoft.com/office/powerpoint/2010/main" val="792916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D42DB9A-D62E-43E9-B8DA-68422AFE6090}" type="datetimeFigureOut">
              <a:rPr lang="en-US" smtClean="0"/>
              <a:t>12/18/2025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A110703-D77F-47A2-9972-6F89F5599D10}" type="slidenum">
              <a:rPr lang="en-US" smtClean="0"/>
              <a:t>‹#›</a:t>
            </a:fld>
            <a:endParaRPr lang="en-US"/>
          </a:p>
        </p:txBody>
      </p:sp>
    </p:spTree>
    <p:extLst>
      <p:ext uri="{BB962C8B-B14F-4D97-AF65-F5344CB8AC3E}">
        <p14:creationId xmlns:p14="http://schemas.microsoft.com/office/powerpoint/2010/main" val="4131587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D42DB9A-D62E-43E9-B8DA-68422AFE6090}" type="datetimeFigureOut">
              <a:rPr lang="en-US" smtClean="0"/>
              <a:t>12/18/2025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2A110703-D77F-47A2-9972-6F89F5599D10}"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245017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D42DB9A-D62E-43E9-B8DA-68422AFE6090}" type="datetimeFigureOut">
              <a:rPr lang="en-US" smtClean="0"/>
              <a:t>12/18/2025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A110703-D77F-47A2-9972-6F89F5599D10}" type="slidenum">
              <a:rPr lang="en-US" smtClean="0"/>
              <a:t>‹#›</a:t>
            </a:fld>
            <a:endParaRPr lang="en-US"/>
          </a:p>
        </p:txBody>
      </p:sp>
    </p:spTree>
    <p:extLst>
      <p:ext uri="{BB962C8B-B14F-4D97-AF65-F5344CB8AC3E}">
        <p14:creationId xmlns:p14="http://schemas.microsoft.com/office/powerpoint/2010/main" val="23600937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D42DB9A-D62E-43E9-B8DA-68422AFE6090}" type="datetimeFigureOut">
              <a:rPr lang="en-US" smtClean="0"/>
              <a:t>12/18/2025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A110703-D77F-47A2-9972-6F89F5599D1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7261461"/>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D42DB9A-D62E-43E9-B8DA-68422AFE6090}" type="datetimeFigureOut">
              <a:rPr lang="en-US" smtClean="0"/>
              <a:t>12/18/2025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A110703-D77F-47A2-9972-6F89F5599D10}" type="slidenum">
              <a:rPr lang="en-US" smtClean="0"/>
              <a:t>‹#›</a:t>
            </a:fld>
            <a:endParaRPr lang="en-US"/>
          </a:p>
        </p:txBody>
      </p:sp>
    </p:spTree>
    <p:extLst>
      <p:ext uri="{BB962C8B-B14F-4D97-AF65-F5344CB8AC3E}">
        <p14:creationId xmlns:p14="http://schemas.microsoft.com/office/powerpoint/2010/main" val="187212299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 id="2147483776" r:id="rId15"/>
    <p:sldLayoutId id="214748377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8.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8.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8.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8.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5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0818710F-0FE7-7F17-3ECC-124D5DC2A126}"/>
              </a:ext>
            </a:extLst>
          </p:cNvPr>
          <p:cNvSpPr>
            <a:spLocks noGrp="1"/>
          </p:cNvSpPr>
          <p:nvPr>
            <p:ph type="subTitle" idx="1"/>
          </p:nvPr>
        </p:nvSpPr>
        <p:spPr>
          <a:xfrm>
            <a:off x="393895" y="844062"/>
            <a:ext cx="11552383" cy="5895191"/>
          </a:xfrm>
        </p:spPr>
        <p:txBody>
          <a:bodyPr>
            <a:normAutofit/>
          </a:bodyPr>
          <a:lstStyle/>
          <a:p>
            <a:endParaRPr lang="en-US" dirty="0"/>
          </a:p>
          <a:p>
            <a:endParaRPr lang="en-US" b="1" dirty="0"/>
          </a:p>
          <a:p>
            <a:r>
              <a:rPr lang="en-US" sz="7100" b="1" dirty="0">
                <a:solidFill>
                  <a:srgbClr val="0000FF"/>
                </a:solidFill>
                <a:latin typeface="Times New Roman" panose="02020603050405020304" pitchFamily="18" charset="0"/>
                <a:cs typeface="Times New Roman" panose="02020603050405020304" pitchFamily="18" charset="0"/>
              </a:rPr>
              <a:t>2025 TAX ACT:</a:t>
            </a:r>
            <a:r>
              <a:rPr lang="en-US" b="1" dirty="0">
                <a:latin typeface="Times New Roman" panose="02020603050405020304" pitchFamily="18" charset="0"/>
                <a:cs typeface="Times New Roman" panose="02020603050405020304" pitchFamily="18" charset="0"/>
              </a:rPr>
              <a:t> </a:t>
            </a:r>
          </a:p>
          <a:p>
            <a:endParaRPr lang="en-US" b="1" dirty="0">
              <a:latin typeface="Times New Roman" panose="02020603050405020304" pitchFamily="18" charset="0"/>
              <a:cs typeface="Times New Roman" panose="02020603050405020304" pitchFamily="18" charset="0"/>
            </a:endParaRPr>
          </a:p>
          <a:p>
            <a:r>
              <a:rPr lang="en-US" sz="4000" b="1" dirty="0">
                <a:latin typeface="Times New Roman" panose="02020603050405020304" pitchFamily="18" charset="0"/>
                <a:cs typeface="Times New Roman" panose="02020603050405020304" pitchFamily="18" charset="0"/>
              </a:rPr>
              <a:t>COMPLIANCE WITH TAX LAWS AND THE IMPLICATIONS OF DEFAULTS </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sz="2600" b="1" i="1" dirty="0">
                <a:solidFill>
                  <a:srgbClr val="FF0000"/>
                </a:solidFill>
                <a:latin typeface="Times New Roman" panose="02020603050405020304" pitchFamily="18" charset="0"/>
                <a:cs typeface="Times New Roman" panose="02020603050405020304" pitchFamily="18" charset="0"/>
              </a:rPr>
              <a:t>CATHOLIC SECRETARIAT OF NIGERIA</a:t>
            </a:r>
          </a:p>
          <a:p>
            <a:endParaRPr lang="en-US" sz="1300" dirty="0">
              <a:latin typeface="Times New Roman" panose="02020603050405020304" pitchFamily="18" charset="0"/>
              <a:cs typeface="Times New Roman" panose="02020603050405020304" pitchFamily="18" charset="0"/>
            </a:endParaRPr>
          </a:p>
          <a:p>
            <a:r>
              <a:rPr lang="en-US" dirty="0">
                <a:latin typeface="Candara" panose="020E0502030303020204" pitchFamily="34" charset="0"/>
              </a:rPr>
              <a:t>DECEMBER</a:t>
            </a:r>
            <a:r>
              <a:rPr lang="en-US" dirty="0">
                <a:latin typeface="Brush Script MT" panose="03060802040406070304" pitchFamily="66" charset="0"/>
              </a:rPr>
              <a:t> 19, 2025</a:t>
            </a:r>
          </a:p>
          <a:p>
            <a:endParaRPr lang="en-US" dirty="0"/>
          </a:p>
          <a:p>
            <a:endParaRPr lang="en-US" dirty="0"/>
          </a:p>
        </p:txBody>
      </p:sp>
      <p:pic>
        <p:nvPicPr>
          <p:cNvPr id="4" name="Picture 3" descr="Nigeria's Catholic Secretariat Raises Fresh Concerns Over ...">
            <a:extLst>
              <a:ext uri="{FF2B5EF4-FFF2-40B4-BE49-F238E27FC236}">
                <a16:creationId xmlns:a16="http://schemas.microsoft.com/office/drawing/2014/main" xmlns="" id="{E88CB4FC-B63E-FB96-EE42-04C19F9C6F7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671073" y="4831079"/>
            <a:ext cx="2275205" cy="1908175"/>
          </a:xfrm>
          <a:prstGeom prst="rect">
            <a:avLst/>
          </a:prstGeom>
          <a:noFill/>
          <a:ln>
            <a:noFill/>
          </a:ln>
        </p:spPr>
      </p:pic>
      <p:pic>
        <p:nvPicPr>
          <p:cNvPr id="5" name="Picture 4">
            <a:extLst>
              <a:ext uri="{FF2B5EF4-FFF2-40B4-BE49-F238E27FC236}">
                <a16:creationId xmlns:a16="http://schemas.microsoft.com/office/drawing/2014/main" xmlns="" id="{9F88974E-2ECD-DF45-827D-59AA78E2198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87265" y="4712335"/>
            <a:ext cx="2145665" cy="2145665"/>
          </a:xfrm>
          <a:prstGeom prst="rect">
            <a:avLst/>
          </a:prstGeom>
          <a:noFill/>
          <a:ln>
            <a:noFill/>
          </a:ln>
        </p:spPr>
      </p:pic>
    </p:spTree>
    <p:extLst>
      <p:ext uri="{BB962C8B-B14F-4D97-AF65-F5344CB8AC3E}">
        <p14:creationId xmlns:p14="http://schemas.microsoft.com/office/powerpoint/2010/main" val="3531764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A5AA05B-C0EF-CD53-DBE3-99053456EE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4616E4B2-6754-3384-A870-D75D3A4270E6}"/>
              </a:ext>
            </a:extLst>
          </p:cNvPr>
          <p:cNvSpPr txBox="1">
            <a:spLocks/>
          </p:cNvSpPr>
          <p:nvPr/>
        </p:nvSpPr>
        <p:spPr>
          <a:xfrm>
            <a:off x="624114" y="478302"/>
            <a:ext cx="10987314" cy="886264"/>
          </a:xfrm>
          <a:prstGeom prst="rect">
            <a:avLst/>
          </a:prstGeom>
          <a:solidFill>
            <a:schemeClr val="accent2"/>
          </a:solidFill>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dirty="0"/>
              <a:t/>
            </a:r>
            <a:br>
              <a:rPr lang="en-US" b="1" dirty="0"/>
            </a:br>
            <a:r>
              <a:rPr lang="en-US" b="1" dirty="0"/>
              <a:t/>
            </a:r>
            <a:br>
              <a:rPr lang="en-US" b="1" dirty="0"/>
            </a:br>
            <a:r>
              <a:rPr lang="en-US" sz="12800" b="1" dirty="0"/>
              <a:t>PAYMENT LEVELS FOR PERSONAL INCOME TAXES</a:t>
            </a:r>
            <a:r>
              <a:rPr lang="en-US" dirty="0"/>
              <a:t/>
            </a:r>
            <a:br>
              <a:rPr lang="en-US" dirty="0"/>
            </a:br>
            <a:r>
              <a:rPr lang="en-US" dirty="0"/>
              <a:t/>
            </a:r>
            <a:br>
              <a:rPr lang="en-US" dirty="0"/>
            </a:br>
            <a:endParaRPr lang="en-US" dirty="0"/>
          </a:p>
        </p:txBody>
      </p:sp>
      <p:sp>
        <p:nvSpPr>
          <p:cNvPr id="8" name="Rectangle 1">
            <a:extLst>
              <a:ext uri="{FF2B5EF4-FFF2-40B4-BE49-F238E27FC236}">
                <a16:creationId xmlns:a16="http://schemas.microsoft.com/office/drawing/2014/main" xmlns="" id="{82BC2832-91E2-A8DA-F220-325C1F70A28A}"/>
              </a:ext>
            </a:extLst>
          </p:cNvPr>
          <p:cNvSpPr>
            <a:spLocks noChangeArrowheads="1"/>
          </p:cNvSpPr>
          <p:nvPr/>
        </p:nvSpPr>
        <p:spPr bwMode="auto">
          <a:xfrm>
            <a:off x="2927350" y="3643313"/>
            <a:ext cx="756647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10" name="Table 9">
            <a:extLst>
              <a:ext uri="{FF2B5EF4-FFF2-40B4-BE49-F238E27FC236}">
                <a16:creationId xmlns:a16="http://schemas.microsoft.com/office/drawing/2014/main" xmlns="" id="{0B0B5816-D998-42DD-0BCB-2ADF98382847}"/>
              </a:ext>
            </a:extLst>
          </p:cNvPr>
          <p:cNvGraphicFramePr>
            <a:graphicFrameLocks noGrp="1"/>
          </p:cNvGraphicFramePr>
          <p:nvPr>
            <p:extLst>
              <p:ext uri="{D42A27DB-BD31-4B8C-83A1-F6EECF244321}">
                <p14:modId xmlns:p14="http://schemas.microsoft.com/office/powerpoint/2010/main" val="3272271077"/>
              </p:ext>
            </p:extLst>
          </p:nvPr>
        </p:nvGraphicFramePr>
        <p:xfrm>
          <a:off x="580572" y="1257671"/>
          <a:ext cx="11074400" cy="3010535"/>
        </p:xfrm>
        <a:graphic>
          <a:graphicData uri="http://schemas.openxmlformats.org/drawingml/2006/table">
            <a:tbl>
              <a:tblPr firstRow="1" firstCol="1" bandRow="1">
                <a:tableStyleId>{5C22544A-7EE6-4342-B048-85BDC9FD1C3A}</a:tableStyleId>
              </a:tblPr>
              <a:tblGrid>
                <a:gridCol w="1065273">
                  <a:extLst>
                    <a:ext uri="{9D8B030D-6E8A-4147-A177-3AD203B41FA5}">
                      <a16:colId xmlns:a16="http://schemas.microsoft.com/office/drawing/2014/main" xmlns="" val="3008742673"/>
                    </a:ext>
                  </a:extLst>
                </a:gridCol>
                <a:gridCol w="1664489">
                  <a:extLst>
                    <a:ext uri="{9D8B030D-6E8A-4147-A177-3AD203B41FA5}">
                      <a16:colId xmlns:a16="http://schemas.microsoft.com/office/drawing/2014/main" xmlns="" val="1348735258"/>
                    </a:ext>
                  </a:extLst>
                </a:gridCol>
                <a:gridCol w="2308091">
                  <a:extLst>
                    <a:ext uri="{9D8B030D-6E8A-4147-A177-3AD203B41FA5}">
                      <a16:colId xmlns:a16="http://schemas.microsoft.com/office/drawing/2014/main" xmlns="" val="2794938500"/>
                    </a:ext>
                  </a:extLst>
                </a:gridCol>
                <a:gridCol w="2374671">
                  <a:extLst>
                    <a:ext uri="{9D8B030D-6E8A-4147-A177-3AD203B41FA5}">
                      <a16:colId xmlns:a16="http://schemas.microsoft.com/office/drawing/2014/main" xmlns="" val="472221320"/>
                    </a:ext>
                  </a:extLst>
                </a:gridCol>
                <a:gridCol w="1486944">
                  <a:extLst>
                    <a:ext uri="{9D8B030D-6E8A-4147-A177-3AD203B41FA5}">
                      <a16:colId xmlns:a16="http://schemas.microsoft.com/office/drawing/2014/main" xmlns="" val="171875448"/>
                    </a:ext>
                  </a:extLst>
                </a:gridCol>
                <a:gridCol w="2174932">
                  <a:extLst>
                    <a:ext uri="{9D8B030D-6E8A-4147-A177-3AD203B41FA5}">
                      <a16:colId xmlns:a16="http://schemas.microsoft.com/office/drawing/2014/main" xmlns="" val="1867181670"/>
                    </a:ext>
                  </a:extLst>
                </a:gridCol>
              </a:tblGrid>
              <a:tr h="1109070">
                <a:tc>
                  <a:txBody>
                    <a:bodyPr/>
                    <a:lstStyle/>
                    <a:p>
                      <a:pPr>
                        <a:lnSpc>
                          <a:spcPct val="115000"/>
                        </a:lnSpc>
                        <a:spcAft>
                          <a:spcPts val="800"/>
                        </a:spcAft>
                        <a:buNone/>
                      </a:pPr>
                      <a:r>
                        <a:rPr lang="en-US" sz="3200" kern="0" dirty="0">
                          <a:effectLst/>
                        </a:rPr>
                        <a:t>Level</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algn="ctr">
                        <a:lnSpc>
                          <a:spcPct val="115000"/>
                        </a:lnSpc>
                        <a:spcAft>
                          <a:spcPts val="800"/>
                        </a:spcAft>
                        <a:buNone/>
                      </a:pPr>
                      <a:r>
                        <a:rPr lang="en-US" sz="3200" kern="0" dirty="0">
                          <a:effectLst/>
                        </a:rPr>
                        <a:t>Tax Bracket</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algn="ctr">
                        <a:lnSpc>
                          <a:spcPct val="115000"/>
                        </a:lnSpc>
                        <a:spcAft>
                          <a:spcPts val="800"/>
                        </a:spcAft>
                        <a:buNone/>
                      </a:pPr>
                      <a:r>
                        <a:rPr lang="en-US" sz="3200" kern="0" dirty="0">
                          <a:effectLst/>
                        </a:rPr>
                        <a:t>Gross Annual Income.</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algn="ctr">
                        <a:lnSpc>
                          <a:spcPct val="115000"/>
                        </a:lnSpc>
                        <a:spcAft>
                          <a:spcPts val="800"/>
                        </a:spcAft>
                        <a:buNone/>
                      </a:pPr>
                      <a:r>
                        <a:rPr lang="en-US" sz="3200" kern="0" dirty="0">
                          <a:effectLst/>
                        </a:rPr>
                        <a:t>Gross Monthly Income</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algn="ctr">
                        <a:lnSpc>
                          <a:spcPct val="115000"/>
                        </a:lnSpc>
                        <a:spcAft>
                          <a:spcPts val="800"/>
                        </a:spcAft>
                        <a:buNone/>
                      </a:pPr>
                      <a:r>
                        <a:rPr lang="en-US" sz="3200" kern="0" dirty="0">
                          <a:effectLst/>
                        </a:rPr>
                        <a:t>Tax Rate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algn="ctr">
                        <a:lnSpc>
                          <a:spcPct val="115000"/>
                        </a:lnSpc>
                        <a:spcAft>
                          <a:spcPts val="800"/>
                        </a:spcAft>
                        <a:buNone/>
                      </a:pPr>
                      <a:r>
                        <a:rPr lang="en-US" sz="3200" kern="0" dirty="0">
                          <a:effectLst/>
                        </a:rPr>
                        <a:t>Monthly Tax Range</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extLst>
                  <a:ext uri="{0D108BD9-81ED-4DB2-BD59-A6C34878D82A}">
                    <a16:rowId xmlns:a16="http://schemas.microsoft.com/office/drawing/2014/main" xmlns="" val="1255050727"/>
                  </a:ext>
                </a:extLst>
              </a:tr>
              <a:tr h="554535">
                <a:tc>
                  <a:txBody>
                    <a:bodyPr/>
                    <a:lstStyle/>
                    <a:p>
                      <a:pPr algn="ctr">
                        <a:lnSpc>
                          <a:spcPct val="115000"/>
                        </a:lnSpc>
                        <a:spcAft>
                          <a:spcPts val="800"/>
                        </a:spcAft>
                        <a:buNone/>
                      </a:pPr>
                      <a:r>
                        <a:rPr lang="en-US" sz="2800" kern="0" dirty="0">
                          <a:effectLst/>
                        </a:rPr>
                        <a:t>3</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US" sz="4000" kern="0" dirty="0">
                          <a:effectLst/>
                        </a:rPr>
                        <a:t>Mid Level</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000" kern="0" dirty="0">
                          <a:effectLst/>
                        </a:rPr>
                        <a:t>3.00 – 11.99m</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000" kern="0" dirty="0">
                          <a:effectLst/>
                        </a:rPr>
                        <a:t>250 – 995K</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400" kern="0" dirty="0">
                          <a:effectLst/>
                        </a:rPr>
                        <a:t>18</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000" kern="0" dirty="0">
                          <a:effectLst/>
                        </a:rPr>
                        <a:t>27.5 -161.8k</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3101578398"/>
                  </a:ext>
                </a:extLst>
              </a:tr>
            </a:tbl>
          </a:graphicData>
        </a:graphic>
      </p:graphicFrame>
      <p:graphicFrame>
        <p:nvGraphicFramePr>
          <p:cNvPr id="3" name="Table 2">
            <a:extLst>
              <a:ext uri="{FF2B5EF4-FFF2-40B4-BE49-F238E27FC236}">
                <a16:creationId xmlns:a16="http://schemas.microsoft.com/office/drawing/2014/main" xmlns="" id="{145C140C-3BB6-2C0D-C09B-B5F96C30D2A5}"/>
              </a:ext>
            </a:extLst>
          </p:cNvPr>
          <p:cNvGraphicFramePr>
            <a:graphicFrameLocks noGrp="1"/>
          </p:cNvGraphicFramePr>
          <p:nvPr>
            <p:extLst>
              <p:ext uri="{D42A27DB-BD31-4B8C-83A1-F6EECF244321}">
                <p14:modId xmlns:p14="http://schemas.microsoft.com/office/powerpoint/2010/main" val="190988321"/>
              </p:ext>
            </p:extLst>
          </p:nvPr>
        </p:nvGraphicFramePr>
        <p:xfrm>
          <a:off x="580572" y="4496997"/>
          <a:ext cx="11176000" cy="1930599"/>
        </p:xfrm>
        <a:graphic>
          <a:graphicData uri="http://schemas.openxmlformats.org/drawingml/2006/table">
            <a:tbl>
              <a:tblPr firstRow="1" firstCol="1" bandRow="1">
                <a:tableStyleId>{5C22544A-7EE6-4342-B048-85BDC9FD1C3A}</a:tableStyleId>
              </a:tblPr>
              <a:tblGrid>
                <a:gridCol w="1264299">
                  <a:extLst>
                    <a:ext uri="{9D8B030D-6E8A-4147-A177-3AD203B41FA5}">
                      <a16:colId xmlns:a16="http://schemas.microsoft.com/office/drawing/2014/main" xmlns="" val="1598342947"/>
                    </a:ext>
                  </a:extLst>
                </a:gridCol>
                <a:gridCol w="1490507">
                  <a:extLst>
                    <a:ext uri="{9D8B030D-6E8A-4147-A177-3AD203B41FA5}">
                      <a16:colId xmlns:a16="http://schemas.microsoft.com/office/drawing/2014/main" xmlns="" val="3787784331"/>
                    </a:ext>
                  </a:extLst>
                </a:gridCol>
                <a:gridCol w="2161290">
                  <a:extLst>
                    <a:ext uri="{9D8B030D-6E8A-4147-A177-3AD203B41FA5}">
                      <a16:colId xmlns:a16="http://schemas.microsoft.com/office/drawing/2014/main" xmlns="" val="1241655801"/>
                    </a:ext>
                  </a:extLst>
                </a:gridCol>
                <a:gridCol w="2564433">
                  <a:extLst>
                    <a:ext uri="{9D8B030D-6E8A-4147-A177-3AD203B41FA5}">
                      <a16:colId xmlns:a16="http://schemas.microsoft.com/office/drawing/2014/main" xmlns="" val="1450343860"/>
                    </a:ext>
                  </a:extLst>
                </a:gridCol>
                <a:gridCol w="1500585">
                  <a:extLst>
                    <a:ext uri="{9D8B030D-6E8A-4147-A177-3AD203B41FA5}">
                      <a16:colId xmlns:a16="http://schemas.microsoft.com/office/drawing/2014/main" xmlns="" val="4120946246"/>
                    </a:ext>
                  </a:extLst>
                </a:gridCol>
                <a:gridCol w="2194886">
                  <a:extLst>
                    <a:ext uri="{9D8B030D-6E8A-4147-A177-3AD203B41FA5}">
                      <a16:colId xmlns:a16="http://schemas.microsoft.com/office/drawing/2014/main" xmlns="" val="1882716792"/>
                    </a:ext>
                  </a:extLst>
                </a:gridCol>
              </a:tblGrid>
              <a:tr h="1930599">
                <a:tc>
                  <a:txBody>
                    <a:bodyPr/>
                    <a:lstStyle/>
                    <a:p>
                      <a:pPr algn="ctr">
                        <a:lnSpc>
                          <a:spcPct val="115000"/>
                        </a:lnSpc>
                        <a:spcAft>
                          <a:spcPts val="800"/>
                        </a:spcAft>
                        <a:buNone/>
                      </a:pPr>
                      <a:r>
                        <a:rPr lang="en-US" sz="4000" kern="0" dirty="0">
                          <a:effectLst/>
                        </a:rPr>
                        <a:t>Level </a:t>
                      </a:r>
                    </a:p>
                    <a:p>
                      <a:pPr algn="ctr">
                        <a:lnSpc>
                          <a:spcPct val="115000"/>
                        </a:lnSpc>
                        <a:spcAft>
                          <a:spcPts val="800"/>
                        </a:spcAft>
                        <a:buNone/>
                      </a:pPr>
                      <a:r>
                        <a:rPr lang="en-US" sz="4000" kern="0" dirty="0">
                          <a:effectLst/>
                        </a:rPr>
                        <a:t>4</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US" sz="4400" kern="0" dirty="0">
                          <a:effectLst/>
                        </a:rPr>
                        <a:t>Snr. lev</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400" kern="0" dirty="0">
                          <a:effectLst/>
                        </a:rPr>
                        <a:t>12 – 24.99m</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400" kern="0" dirty="0">
                          <a:effectLst/>
                        </a:rPr>
                        <a:t>1.0m – 2.08m</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400" kern="0" dirty="0">
                          <a:effectLst/>
                        </a:rPr>
                        <a:t>21</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400" kern="0" dirty="0">
                          <a:effectLst/>
                        </a:rPr>
                        <a:t>162.5 – 389.5k</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1486558411"/>
                  </a:ext>
                </a:extLst>
              </a:tr>
            </a:tbl>
          </a:graphicData>
        </a:graphic>
      </p:graphicFrame>
    </p:spTree>
    <p:extLst>
      <p:ext uri="{BB962C8B-B14F-4D97-AF65-F5344CB8AC3E}">
        <p14:creationId xmlns:p14="http://schemas.microsoft.com/office/powerpoint/2010/main" val="3627283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80">
                                          <p:stCondLst>
                                            <p:cond delay="0"/>
                                          </p:stCondLst>
                                        </p:cTn>
                                        <p:tgtEl>
                                          <p:spTgt spid="10"/>
                                        </p:tgtEl>
                                      </p:cBhvr>
                                    </p:animEffect>
                                    <p:anim calcmode="lin" valueType="num">
                                      <p:cBhvr>
                                        <p:cTn id="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gtEl>
                                      </p:cBhvr>
                                      <p:to x="100000" y="60000"/>
                                    </p:animScale>
                                    <p:animScale>
                                      <p:cBhvr>
                                        <p:cTn id="14" dur="166" decel="50000">
                                          <p:stCondLst>
                                            <p:cond delay="676"/>
                                          </p:stCondLst>
                                        </p:cTn>
                                        <p:tgtEl>
                                          <p:spTgt spid="10"/>
                                        </p:tgtEl>
                                      </p:cBhvr>
                                      <p:to x="100000" y="100000"/>
                                    </p:animScale>
                                    <p:animScale>
                                      <p:cBhvr>
                                        <p:cTn id="15" dur="26">
                                          <p:stCondLst>
                                            <p:cond delay="1312"/>
                                          </p:stCondLst>
                                        </p:cTn>
                                        <p:tgtEl>
                                          <p:spTgt spid="10"/>
                                        </p:tgtEl>
                                      </p:cBhvr>
                                      <p:to x="100000" y="80000"/>
                                    </p:animScale>
                                    <p:animScale>
                                      <p:cBhvr>
                                        <p:cTn id="16" dur="166" decel="50000">
                                          <p:stCondLst>
                                            <p:cond delay="1338"/>
                                          </p:stCondLst>
                                        </p:cTn>
                                        <p:tgtEl>
                                          <p:spTgt spid="10"/>
                                        </p:tgtEl>
                                      </p:cBhvr>
                                      <p:to x="100000" y="100000"/>
                                    </p:animScale>
                                    <p:animScale>
                                      <p:cBhvr>
                                        <p:cTn id="17" dur="26">
                                          <p:stCondLst>
                                            <p:cond delay="1642"/>
                                          </p:stCondLst>
                                        </p:cTn>
                                        <p:tgtEl>
                                          <p:spTgt spid="10"/>
                                        </p:tgtEl>
                                      </p:cBhvr>
                                      <p:to x="100000" y="90000"/>
                                    </p:animScale>
                                    <p:animScale>
                                      <p:cBhvr>
                                        <p:cTn id="18" dur="166" decel="50000">
                                          <p:stCondLst>
                                            <p:cond delay="1668"/>
                                          </p:stCondLst>
                                        </p:cTn>
                                        <p:tgtEl>
                                          <p:spTgt spid="10"/>
                                        </p:tgtEl>
                                      </p:cBhvr>
                                      <p:to x="100000" y="100000"/>
                                    </p:animScale>
                                    <p:animScale>
                                      <p:cBhvr>
                                        <p:cTn id="19" dur="26">
                                          <p:stCondLst>
                                            <p:cond delay="1808"/>
                                          </p:stCondLst>
                                        </p:cTn>
                                        <p:tgtEl>
                                          <p:spTgt spid="10"/>
                                        </p:tgtEl>
                                      </p:cBhvr>
                                      <p:to x="100000" y="95000"/>
                                    </p:animScale>
                                    <p:animScale>
                                      <p:cBhvr>
                                        <p:cTn id="20" dur="166" decel="50000">
                                          <p:stCondLst>
                                            <p:cond delay="1834"/>
                                          </p:stCondLst>
                                        </p:cTn>
                                        <p:tgtEl>
                                          <p:spTgt spid="1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5AFB600-EDA7-A739-3FE1-CA4AC16B9E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B7FEB3DF-2C37-4979-BA25-13F38099E3A8}"/>
              </a:ext>
            </a:extLst>
          </p:cNvPr>
          <p:cNvSpPr txBox="1">
            <a:spLocks/>
          </p:cNvSpPr>
          <p:nvPr/>
        </p:nvSpPr>
        <p:spPr>
          <a:xfrm>
            <a:off x="624114" y="478302"/>
            <a:ext cx="10987314" cy="886264"/>
          </a:xfrm>
          <a:prstGeom prst="rect">
            <a:avLst/>
          </a:prstGeom>
          <a:solidFill>
            <a:schemeClr val="accent2"/>
          </a:solidFill>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dirty="0"/>
              <a:t/>
            </a:r>
            <a:br>
              <a:rPr lang="en-US" b="1" dirty="0"/>
            </a:br>
            <a:r>
              <a:rPr lang="en-US" b="1" dirty="0"/>
              <a:t/>
            </a:r>
            <a:br>
              <a:rPr lang="en-US" b="1" dirty="0"/>
            </a:br>
            <a:r>
              <a:rPr lang="en-US" sz="12800" b="1" dirty="0"/>
              <a:t>PAYMENT LEVELS FOR PERSONAL INCOME TAXES</a:t>
            </a:r>
            <a:r>
              <a:rPr lang="en-US" dirty="0"/>
              <a:t/>
            </a:r>
            <a:br>
              <a:rPr lang="en-US" dirty="0"/>
            </a:br>
            <a:r>
              <a:rPr lang="en-US" dirty="0"/>
              <a:t/>
            </a:r>
            <a:br>
              <a:rPr lang="en-US" dirty="0"/>
            </a:br>
            <a:endParaRPr lang="en-US" dirty="0"/>
          </a:p>
        </p:txBody>
      </p:sp>
      <p:sp>
        <p:nvSpPr>
          <p:cNvPr id="8" name="Rectangle 1">
            <a:extLst>
              <a:ext uri="{FF2B5EF4-FFF2-40B4-BE49-F238E27FC236}">
                <a16:creationId xmlns:a16="http://schemas.microsoft.com/office/drawing/2014/main" xmlns="" id="{FB196089-9E69-7C32-19F8-F37B2514EC23}"/>
              </a:ext>
            </a:extLst>
          </p:cNvPr>
          <p:cNvSpPr>
            <a:spLocks noChangeArrowheads="1"/>
          </p:cNvSpPr>
          <p:nvPr/>
        </p:nvSpPr>
        <p:spPr bwMode="auto">
          <a:xfrm>
            <a:off x="2927350" y="3643313"/>
            <a:ext cx="756647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9" name="Table 8">
            <a:extLst>
              <a:ext uri="{FF2B5EF4-FFF2-40B4-BE49-F238E27FC236}">
                <a16:creationId xmlns:a16="http://schemas.microsoft.com/office/drawing/2014/main" xmlns="" id="{BC3B038A-C5B3-3884-057F-9AD2A9B3F45F}"/>
              </a:ext>
            </a:extLst>
          </p:cNvPr>
          <p:cNvGraphicFramePr>
            <a:graphicFrameLocks noGrp="1"/>
          </p:cNvGraphicFramePr>
          <p:nvPr>
            <p:extLst>
              <p:ext uri="{D42A27DB-BD31-4B8C-83A1-F6EECF244321}">
                <p14:modId xmlns:p14="http://schemas.microsoft.com/office/powerpoint/2010/main" val="1643637095"/>
              </p:ext>
            </p:extLst>
          </p:nvPr>
        </p:nvGraphicFramePr>
        <p:xfrm>
          <a:off x="624115" y="1364566"/>
          <a:ext cx="10987314" cy="2901607"/>
        </p:xfrm>
        <a:graphic>
          <a:graphicData uri="http://schemas.openxmlformats.org/drawingml/2006/table">
            <a:tbl>
              <a:tblPr firstRow="1" firstCol="1" bandRow="1">
                <a:tableStyleId>{5C22544A-7EE6-4342-B048-85BDC9FD1C3A}</a:tableStyleId>
              </a:tblPr>
              <a:tblGrid>
                <a:gridCol w="922701">
                  <a:extLst>
                    <a:ext uri="{9D8B030D-6E8A-4147-A177-3AD203B41FA5}">
                      <a16:colId xmlns:a16="http://schemas.microsoft.com/office/drawing/2014/main" xmlns="" val="2729103871"/>
                    </a:ext>
                  </a:extLst>
                </a:gridCol>
                <a:gridCol w="1673717">
                  <a:extLst>
                    <a:ext uri="{9D8B030D-6E8A-4147-A177-3AD203B41FA5}">
                      <a16:colId xmlns:a16="http://schemas.microsoft.com/office/drawing/2014/main" xmlns="" val="3508438420"/>
                    </a:ext>
                  </a:extLst>
                </a:gridCol>
                <a:gridCol w="2320886">
                  <a:extLst>
                    <a:ext uri="{9D8B030D-6E8A-4147-A177-3AD203B41FA5}">
                      <a16:colId xmlns:a16="http://schemas.microsoft.com/office/drawing/2014/main" xmlns="" val="3166643576"/>
                    </a:ext>
                  </a:extLst>
                </a:gridCol>
                <a:gridCol w="2387835">
                  <a:extLst>
                    <a:ext uri="{9D8B030D-6E8A-4147-A177-3AD203B41FA5}">
                      <a16:colId xmlns:a16="http://schemas.microsoft.com/office/drawing/2014/main" xmlns="" val="653125372"/>
                    </a:ext>
                  </a:extLst>
                </a:gridCol>
                <a:gridCol w="1495186">
                  <a:extLst>
                    <a:ext uri="{9D8B030D-6E8A-4147-A177-3AD203B41FA5}">
                      <a16:colId xmlns:a16="http://schemas.microsoft.com/office/drawing/2014/main" xmlns="" val="2223233869"/>
                    </a:ext>
                  </a:extLst>
                </a:gridCol>
                <a:gridCol w="2186989">
                  <a:extLst>
                    <a:ext uri="{9D8B030D-6E8A-4147-A177-3AD203B41FA5}">
                      <a16:colId xmlns:a16="http://schemas.microsoft.com/office/drawing/2014/main" xmlns="" val="4204637268"/>
                    </a:ext>
                  </a:extLst>
                </a:gridCol>
              </a:tblGrid>
              <a:tr h="1540675">
                <a:tc>
                  <a:txBody>
                    <a:bodyPr/>
                    <a:lstStyle/>
                    <a:p>
                      <a:pPr>
                        <a:lnSpc>
                          <a:spcPct val="115000"/>
                        </a:lnSpc>
                        <a:spcAft>
                          <a:spcPts val="800"/>
                        </a:spcAft>
                        <a:buNone/>
                      </a:pPr>
                      <a:r>
                        <a:rPr lang="en-US" sz="2800" kern="0" dirty="0">
                          <a:effectLst/>
                        </a:rPr>
                        <a:t>Level</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buNone/>
                      </a:pPr>
                      <a:r>
                        <a:rPr lang="en-US" sz="2800" kern="0" dirty="0">
                          <a:effectLst/>
                        </a:rPr>
                        <a:t>Tax Bracket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buNone/>
                      </a:pPr>
                      <a:r>
                        <a:rPr lang="en-US" sz="2800" kern="0" dirty="0">
                          <a:effectLst/>
                        </a:rPr>
                        <a:t>Gross Annual Income.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buNone/>
                      </a:pPr>
                      <a:r>
                        <a:rPr lang="en-US" sz="2800" kern="0" dirty="0">
                          <a:effectLst/>
                        </a:rPr>
                        <a:t>Gross Monthly Income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buNone/>
                      </a:pPr>
                      <a:r>
                        <a:rPr lang="en-US" sz="2800" kern="0" dirty="0">
                          <a:effectLst/>
                        </a:rPr>
                        <a:t>Tax Rate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buNone/>
                      </a:pPr>
                      <a:r>
                        <a:rPr lang="en-US" sz="2800" kern="0" dirty="0">
                          <a:effectLst/>
                        </a:rPr>
                        <a:t>Monthly Tax Range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810695401"/>
                  </a:ext>
                </a:extLst>
              </a:tr>
              <a:tr h="770338">
                <a:tc>
                  <a:txBody>
                    <a:bodyPr/>
                    <a:lstStyle/>
                    <a:p>
                      <a:pPr algn="ctr">
                        <a:lnSpc>
                          <a:spcPct val="115000"/>
                        </a:lnSpc>
                        <a:spcAft>
                          <a:spcPts val="800"/>
                        </a:spcAft>
                        <a:buNone/>
                      </a:pPr>
                      <a:r>
                        <a:rPr lang="en-US" sz="3600" kern="0" dirty="0">
                          <a:effectLst/>
                        </a:rPr>
                        <a:t>5</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US" sz="2800" b="1" kern="0" dirty="0">
                          <a:solidFill>
                            <a:srgbClr val="FF0000"/>
                          </a:solidFill>
                          <a:effectLst/>
                        </a:rPr>
                        <a:t>Executive</a:t>
                      </a:r>
                      <a:r>
                        <a:rPr lang="en-US" sz="4000" kern="0" dirty="0">
                          <a:effectLst/>
                        </a:rPr>
                        <a:t> </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000" kern="0" dirty="0">
                          <a:effectLst/>
                        </a:rPr>
                        <a:t>25m – 49.99mk</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000" kern="0" dirty="0">
                          <a:effectLst/>
                        </a:rPr>
                        <a:t>2.09m – 4.16m</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000" kern="0" dirty="0">
                          <a:effectLst/>
                        </a:rPr>
                        <a:t>23</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000" kern="0" dirty="0">
                          <a:effectLst/>
                        </a:rPr>
                        <a:t>391 – 868.2</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1590305517"/>
                  </a:ext>
                </a:extLst>
              </a:tr>
            </a:tbl>
          </a:graphicData>
        </a:graphic>
      </p:graphicFrame>
      <p:graphicFrame>
        <p:nvGraphicFramePr>
          <p:cNvPr id="11" name="Table 10">
            <a:extLst>
              <a:ext uri="{FF2B5EF4-FFF2-40B4-BE49-F238E27FC236}">
                <a16:creationId xmlns:a16="http://schemas.microsoft.com/office/drawing/2014/main" xmlns="" id="{A9F0EA22-FEB8-D903-3F75-DD0C31FC4E94}"/>
              </a:ext>
            </a:extLst>
          </p:cNvPr>
          <p:cNvGraphicFramePr>
            <a:graphicFrameLocks noGrp="1"/>
          </p:cNvGraphicFramePr>
          <p:nvPr>
            <p:extLst>
              <p:ext uri="{D42A27DB-BD31-4B8C-83A1-F6EECF244321}">
                <p14:modId xmlns:p14="http://schemas.microsoft.com/office/powerpoint/2010/main" val="3072651920"/>
              </p:ext>
            </p:extLst>
          </p:nvPr>
        </p:nvGraphicFramePr>
        <p:xfrm>
          <a:off x="624114" y="5154845"/>
          <a:ext cx="10827655" cy="1224852"/>
        </p:xfrm>
        <a:graphic>
          <a:graphicData uri="http://schemas.openxmlformats.org/drawingml/2006/table">
            <a:tbl>
              <a:tblPr firstRow="1" firstCol="1" bandRow="1">
                <a:tableStyleId>{5C22544A-7EE6-4342-B048-85BDC9FD1C3A}</a:tableStyleId>
              </a:tblPr>
              <a:tblGrid>
                <a:gridCol w="1031205">
                  <a:extLst>
                    <a:ext uri="{9D8B030D-6E8A-4147-A177-3AD203B41FA5}">
                      <a16:colId xmlns:a16="http://schemas.microsoft.com/office/drawing/2014/main" xmlns="" val="2351780754"/>
                    </a:ext>
                  </a:extLst>
                </a:gridCol>
                <a:gridCol w="1718675">
                  <a:extLst>
                    <a:ext uri="{9D8B030D-6E8A-4147-A177-3AD203B41FA5}">
                      <a16:colId xmlns:a16="http://schemas.microsoft.com/office/drawing/2014/main" xmlns="" val="3583077086"/>
                    </a:ext>
                  </a:extLst>
                </a:gridCol>
                <a:gridCol w="2234278">
                  <a:extLst>
                    <a:ext uri="{9D8B030D-6E8A-4147-A177-3AD203B41FA5}">
                      <a16:colId xmlns:a16="http://schemas.microsoft.com/office/drawing/2014/main" xmlns="" val="666288806"/>
                    </a:ext>
                  </a:extLst>
                </a:gridCol>
                <a:gridCol w="2298729">
                  <a:extLst>
                    <a:ext uri="{9D8B030D-6E8A-4147-A177-3AD203B41FA5}">
                      <a16:colId xmlns:a16="http://schemas.microsoft.com/office/drawing/2014/main" xmlns="" val="3263535900"/>
                    </a:ext>
                  </a:extLst>
                </a:gridCol>
                <a:gridCol w="1439390">
                  <a:extLst>
                    <a:ext uri="{9D8B030D-6E8A-4147-A177-3AD203B41FA5}">
                      <a16:colId xmlns:a16="http://schemas.microsoft.com/office/drawing/2014/main" xmlns="" val="2144026535"/>
                    </a:ext>
                  </a:extLst>
                </a:gridCol>
                <a:gridCol w="2105378">
                  <a:extLst>
                    <a:ext uri="{9D8B030D-6E8A-4147-A177-3AD203B41FA5}">
                      <a16:colId xmlns:a16="http://schemas.microsoft.com/office/drawing/2014/main" xmlns="" val="3040820193"/>
                    </a:ext>
                  </a:extLst>
                </a:gridCol>
              </a:tblGrid>
              <a:tr h="1169068">
                <a:tc>
                  <a:txBody>
                    <a:bodyPr/>
                    <a:lstStyle/>
                    <a:p>
                      <a:pPr algn="ctr">
                        <a:lnSpc>
                          <a:spcPct val="115000"/>
                        </a:lnSpc>
                        <a:spcAft>
                          <a:spcPts val="800"/>
                        </a:spcAft>
                        <a:buNone/>
                      </a:pPr>
                      <a:r>
                        <a:rPr lang="en-US" sz="3200" kern="0" dirty="0">
                          <a:effectLst/>
                        </a:rPr>
                        <a:t>6</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US" sz="3600" kern="0" dirty="0">
                          <a:effectLst/>
                        </a:rPr>
                        <a:t>Top Earners</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3600" kern="0" dirty="0">
                          <a:effectLst/>
                        </a:rPr>
                        <a:t>Above 50m</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3600" kern="0" dirty="0">
                          <a:effectLst/>
                        </a:rPr>
                        <a:t>Min. 4.17m</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3600" kern="0" dirty="0">
                          <a:effectLst/>
                        </a:rPr>
                        <a:t>25</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3600" kern="0" dirty="0">
                          <a:effectLst/>
                        </a:rPr>
                        <a:t>Min 869.2k</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4016922555"/>
                  </a:ext>
                </a:extLst>
              </a:tr>
            </a:tbl>
          </a:graphicData>
        </a:graphic>
      </p:graphicFrame>
    </p:spTree>
    <p:extLst>
      <p:ext uri="{BB962C8B-B14F-4D97-AF65-F5344CB8AC3E}">
        <p14:creationId xmlns:p14="http://schemas.microsoft.com/office/powerpoint/2010/main" val="3520649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B3F33D1-EBBF-6A09-F0E5-FA759B63F6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FE73ED8C-B565-1E8B-BD1A-F99340440B61}"/>
              </a:ext>
            </a:extLst>
          </p:cNvPr>
          <p:cNvSpPr>
            <a:spLocks noGrp="1"/>
          </p:cNvSpPr>
          <p:nvPr>
            <p:ph type="title"/>
          </p:nvPr>
        </p:nvSpPr>
        <p:spPr>
          <a:xfrm>
            <a:off x="351692" y="478302"/>
            <a:ext cx="11002108" cy="886264"/>
          </a:xfrm>
        </p:spPr>
        <p:txBody>
          <a:bodyPr>
            <a:normAutofit fontScale="90000"/>
          </a:bodyPr>
          <a:lstStyle/>
          <a:p>
            <a:r>
              <a:rPr lang="en-US" b="1" dirty="0"/>
              <a:t/>
            </a:r>
            <a:br>
              <a:rPr lang="en-US" b="1" dirty="0"/>
            </a:br>
            <a:r>
              <a:rPr lang="en-US" b="1" dirty="0"/>
              <a:t/>
            </a:r>
            <a:br>
              <a:rPr lang="en-US" b="1" dirty="0"/>
            </a:br>
            <a:r>
              <a:rPr lang="en-US" sz="5300" b="1" dirty="0">
                <a:solidFill>
                  <a:srgbClr val="0000FF"/>
                </a:solidFill>
              </a:rPr>
              <a:t>RATES FOR OTHER TAXES</a:t>
            </a:r>
            <a:r>
              <a:rPr lang="en-US" dirty="0"/>
              <a:t/>
            </a:r>
            <a:br>
              <a:rPr lang="en-US" dirty="0"/>
            </a:br>
            <a:r>
              <a:rPr lang="en-US" dirty="0"/>
              <a:t/>
            </a:r>
            <a:br>
              <a:rPr lang="en-US" dirty="0"/>
            </a:br>
            <a:endParaRPr lang="en-US" dirty="0"/>
          </a:p>
        </p:txBody>
      </p:sp>
      <p:sp>
        <p:nvSpPr>
          <p:cNvPr id="3" name="Content Placeholder 2">
            <a:extLst>
              <a:ext uri="{FF2B5EF4-FFF2-40B4-BE49-F238E27FC236}">
                <a16:creationId xmlns:a16="http://schemas.microsoft.com/office/drawing/2014/main" xmlns="" id="{0644DF5C-49B5-D606-08B7-875CD61B93B9}"/>
              </a:ext>
            </a:extLst>
          </p:cNvPr>
          <p:cNvSpPr>
            <a:spLocks noGrp="1"/>
          </p:cNvSpPr>
          <p:nvPr>
            <p:ph idx="1"/>
          </p:nvPr>
        </p:nvSpPr>
        <p:spPr>
          <a:xfrm>
            <a:off x="351692" y="1364566"/>
            <a:ext cx="11451102" cy="5128308"/>
          </a:xfrm>
          <a:solidFill>
            <a:schemeClr val="bg1"/>
          </a:solidFill>
        </p:spPr>
        <p:txBody>
          <a:bodyPr>
            <a:normAutofit/>
          </a:bodyPr>
          <a:lstStyle/>
          <a:p>
            <a:r>
              <a:rPr lang="en-US" sz="4000" dirty="0"/>
              <a:t>10% WHT on short term Investment interest through banks, stockbrokers and other financial institutions</a:t>
            </a:r>
          </a:p>
          <a:p>
            <a:pPr lvl="0"/>
            <a:r>
              <a:rPr lang="en-US" sz="4000" dirty="0"/>
              <a:t>7.5% VAT on fees and charges by professionals</a:t>
            </a:r>
          </a:p>
          <a:p>
            <a:pPr lvl="0"/>
            <a:r>
              <a:rPr lang="en-US" sz="4000" dirty="0"/>
              <a:t>15% ad-valorem import duty on petrol and diesel import into Nigeria. It is aimed to protect local refineries and stabilize downstream market.</a:t>
            </a:r>
          </a:p>
          <a:p>
            <a:r>
              <a:rPr lang="en-US" sz="4000" dirty="0"/>
              <a:t>CIT rate reduced from 30% to 25%</a:t>
            </a:r>
          </a:p>
          <a:p>
            <a:pPr lvl="0"/>
            <a:endParaRPr lang="en-US" dirty="0"/>
          </a:p>
        </p:txBody>
      </p:sp>
      <p:pic>
        <p:nvPicPr>
          <p:cNvPr id="4" name="Picture 3">
            <a:extLst>
              <a:ext uri="{FF2B5EF4-FFF2-40B4-BE49-F238E27FC236}">
                <a16:creationId xmlns:a16="http://schemas.microsoft.com/office/drawing/2014/main" xmlns="" id="{81D689DE-CAE9-3722-BBFF-3630C46AD02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08711" y="5219113"/>
            <a:ext cx="1645090" cy="1273759"/>
          </a:xfrm>
          <a:prstGeom prst="rect">
            <a:avLst/>
          </a:prstGeom>
          <a:noFill/>
          <a:ln>
            <a:noFill/>
          </a:ln>
        </p:spPr>
      </p:pic>
    </p:spTree>
    <p:extLst>
      <p:ext uri="{BB962C8B-B14F-4D97-AF65-F5344CB8AC3E}">
        <p14:creationId xmlns:p14="http://schemas.microsoft.com/office/powerpoint/2010/main" val="2586365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fade">
                                      <p:cBhvr>
                                        <p:cTn id="43" dur="1000"/>
                                        <p:tgtEl>
                                          <p:spTgt spid="3">
                                            <p:txEl>
                                              <p:pRg st="2" end="2"/>
                                            </p:txEl>
                                          </p:spTgt>
                                        </p:tgtEl>
                                      </p:cBhvr>
                                    </p:animEffect>
                                    <p:anim calcmode="lin" valueType="num">
                                      <p:cBhvr>
                                        <p:cTn id="4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31" presetClass="entr" presetSubtype="0" fill="hold" nodeType="clickEffect">
                                  <p:stCondLst>
                                    <p:cond delay="0"/>
                                  </p:stCondLst>
                                  <p:childTnLst>
                                    <p:set>
                                      <p:cBhvr>
                                        <p:cTn id="49" dur="1" fill="hold">
                                          <p:stCondLst>
                                            <p:cond delay="0"/>
                                          </p:stCondLst>
                                        </p:cTn>
                                        <p:tgtEl>
                                          <p:spTgt spid="3">
                                            <p:txEl>
                                              <p:pRg st="3" end="3"/>
                                            </p:txEl>
                                          </p:spTgt>
                                        </p:tgtEl>
                                        <p:attrNameLst>
                                          <p:attrName>style.visibility</p:attrName>
                                        </p:attrNameLst>
                                      </p:cBhvr>
                                      <p:to>
                                        <p:strVal val="visible"/>
                                      </p:to>
                                    </p:set>
                                    <p:anim calcmode="lin" valueType="num">
                                      <p:cBhvr>
                                        <p:cTn id="5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5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5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5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E94F37B-ED87-EE19-6DF2-89E192A0B7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0A65E7E-2B88-E3AE-286C-BED238834BFD}"/>
              </a:ext>
            </a:extLst>
          </p:cNvPr>
          <p:cNvSpPr>
            <a:spLocks noGrp="1"/>
          </p:cNvSpPr>
          <p:nvPr>
            <p:ph type="title"/>
          </p:nvPr>
        </p:nvSpPr>
        <p:spPr>
          <a:xfrm>
            <a:off x="370449" y="478302"/>
            <a:ext cx="10983351" cy="886264"/>
          </a:xfrm>
          <a:solidFill>
            <a:schemeClr val="accent2">
              <a:lumMod val="40000"/>
              <a:lumOff val="60000"/>
            </a:schemeClr>
          </a:solidFill>
        </p:spPr>
        <p:txBody>
          <a:bodyPr>
            <a:normAutofit fontScale="90000"/>
          </a:bodyPr>
          <a:lstStyle/>
          <a:p>
            <a:r>
              <a:rPr lang="en-US" b="1" dirty="0"/>
              <a:t/>
            </a:r>
            <a:br>
              <a:rPr lang="en-US" b="1" dirty="0"/>
            </a:br>
            <a:r>
              <a:rPr lang="en-US" b="1" dirty="0"/>
              <a:t/>
            </a:r>
            <a:br>
              <a:rPr lang="en-US" b="1" dirty="0"/>
            </a:br>
            <a:r>
              <a:rPr lang="en-US" b="1" i="1" dirty="0"/>
              <a:t>DEFAULT AND PENALTIES (1)</a:t>
            </a:r>
            <a:br>
              <a:rPr lang="en-US" b="1" i="1" dirty="0"/>
            </a:br>
            <a:r>
              <a:rPr lang="en-US" b="1" i="1" dirty="0"/>
              <a:t/>
            </a:r>
            <a:br>
              <a:rPr lang="en-US" b="1" i="1" dirty="0"/>
            </a:br>
            <a:endParaRPr lang="en-US" b="1" i="1" dirty="0"/>
          </a:p>
        </p:txBody>
      </p:sp>
      <p:sp>
        <p:nvSpPr>
          <p:cNvPr id="3" name="Content Placeholder 2">
            <a:extLst>
              <a:ext uri="{FF2B5EF4-FFF2-40B4-BE49-F238E27FC236}">
                <a16:creationId xmlns:a16="http://schemas.microsoft.com/office/drawing/2014/main" xmlns="" id="{3CF03945-B4A6-91C2-E3A1-836F3542A6F1}"/>
              </a:ext>
            </a:extLst>
          </p:cNvPr>
          <p:cNvSpPr>
            <a:spLocks noGrp="1"/>
          </p:cNvSpPr>
          <p:nvPr>
            <p:ph idx="1"/>
          </p:nvPr>
        </p:nvSpPr>
        <p:spPr>
          <a:xfrm>
            <a:off x="370449" y="1561514"/>
            <a:ext cx="11451102" cy="5128308"/>
          </a:xfrm>
        </p:spPr>
        <p:txBody>
          <a:bodyPr>
            <a:normAutofit/>
          </a:bodyPr>
          <a:lstStyle/>
          <a:p>
            <a:pPr lvl="0"/>
            <a:r>
              <a:rPr lang="en-US" b="1" dirty="0">
                <a:solidFill>
                  <a:srgbClr val="0000FF"/>
                </a:solidFill>
              </a:rPr>
              <a:t>PERSONAL INCOME TAX</a:t>
            </a:r>
          </a:p>
          <a:p>
            <a:pPr lvl="0"/>
            <a:r>
              <a:rPr lang="en-US" sz="3200" dirty="0"/>
              <a:t>10% per annum of the unpaid tax, plus interest at the prevailing Central Bank of Nigeria (CBN) monetary policy rate, and potential further legal action. </a:t>
            </a:r>
          </a:p>
          <a:p>
            <a:r>
              <a:rPr lang="en-US" sz="3200" dirty="0"/>
              <a:t>10% per annum of the amount of tax payable shall be added to the tax due for </a:t>
            </a:r>
            <a:r>
              <a:rPr lang="en-US" sz="3200" u="sng" dirty="0"/>
              <a:t>Self-Employed Individuals (Direct Assessment).</a:t>
            </a:r>
          </a:p>
          <a:p>
            <a:r>
              <a:rPr lang="en-US" sz="3200" dirty="0"/>
              <a:t>Interest on prevailing commercial bank lending rate (often tied to the CBN Monetary Policy Rate) from the date it became payable until it is paid.</a:t>
            </a:r>
          </a:p>
          <a:p>
            <a:pPr lvl="0"/>
            <a:endParaRPr lang="en-US" b="1" dirty="0"/>
          </a:p>
          <a:p>
            <a:endParaRPr lang="en-US" dirty="0"/>
          </a:p>
          <a:p>
            <a:pPr marL="0" indent="0">
              <a:buNone/>
            </a:pPr>
            <a:endParaRPr lang="en-US" dirty="0"/>
          </a:p>
        </p:txBody>
      </p:sp>
      <p:pic>
        <p:nvPicPr>
          <p:cNvPr id="4" name="Picture 3">
            <a:extLst>
              <a:ext uri="{FF2B5EF4-FFF2-40B4-BE49-F238E27FC236}">
                <a16:creationId xmlns:a16="http://schemas.microsoft.com/office/drawing/2014/main" xmlns="" id="{73E9EDE2-D709-A09D-EABE-0BB65A3E72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33794" y="478302"/>
            <a:ext cx="1645090" cy="1273759"/>
          </a:xfrm>
          <a:prstGeom prst="rect">
            <a:avLst/>
          </a:prstGeom>
          <a:noFill/>
          <a:ln>
            <a:noFill/>
          </a:ln>
        </p:spPr>
      </p:pic>
    </p:spTree>
    <p:extLst>
      <p:ext uri="{BB962C8B-B14F-4D97-AF65-F5344CB8AC3E}">
        <p14:creationId xmlns:p14="http://schemas.microsoft.com/office/powerpoint/2010/main" val="1492362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down)">
                                      <p:cBhvr>
                                        <p:cTn id="21" dur="580">
                                          <p:stCondLst>
                                            <p:cond delay="0"/>
                                          </p:stCondLst>
                                        </p:cTn>
                                        <p:tgtEl>
                                          <p:spTgt spid="3">
                                            <p:txEl>
                                              <p:pRg st="3" end="3"/>
                                            </p:txEl>
                                          </p:spTgt>
                                        </p:tgtEl>
                                      </p:cBhvr>
                                    </p:animEffect>
                                    <p:anim calcmode="lin" valueType="num">
                                      <p:cBhvr>
                                        <p:cTn id="2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27" dur="26">
                                          <p:stCondLst>
                                            <p:cond delay="650"/>
                                          </p:stCondLst>
                                        </p:cTn>
                                        <p:tgtEl>
                                          <p:spTgt spid="3">
                                            <p:txEl>
                                              <p:pRg st="3" end="3"/>
                                            </p:txEl>
                                          </p:spTgt>
                                        </p:tgtEl>
                                      </p:cBhvr>
                                      <p:to x="100000" y="60000"/>
                                    </p:animScale>
                                    <p:animScale>
                                      <p:cBhvr>
                                        <p:cTn id="28" dur="166" decel="50000">
                                          <p:stCondLst>
                                            <p:cond delay="676"/>
                                          </p:stCondLst>
                                        </p:cTn>
                                        <p:tgtEl>
                                          <p:spTgt spid="3">
                                            <p:txEl>
                                              <p:pRg st="3" end="3"/>
                                            </p:txEl>
                                          </p:spTgt>
                                        </p:tgtEl>
                                      </p:cBhvr>
                                      <p:to x="100000" y="100000"/>
                                    </p:animScale>
                                    <p:animScale>
                                      <p:cBhvr>
                                        <p:cTn id="29" dur="26">
                                          <p:stCondLst>
                                            <p:cond delay="1312"/>
                                          </p:stCondLst>
                                        </p:cTn>
                                        <p:tgtEl>
                                          <p:spTgt spid="3">
                                            <p:txEl>
                                              <p:pRg st="3" end="3"/>
                                            </p:txEl>
                                          </p:spTgt>
                                        </p:tgtEl>
                                      </p:cBhvr>
                                      <p:to x="100000" y="80000"/>
                                    </p:animScale>
                                    <p:animScale>
                                      <p:cBhvr>
                                        <p:cTn id="30" dur="166" decel="50000">
                                          <p:stCondLst>
                                            <p:cond delay="1338"/>
                                          </p:stCondLst>
                                        </p:cTn>
                                        <p:tgtEl>
                                          <p:spTgt spid="3">
                                            <p:txEl>
                                              <p:pRg st="3" end="3"/>
                                            </p:txEl>
                                          </p:spTgt>
                                        </p:tgtEl>
                                      </p:cBhvr>
                                      <p:to x="100000" y="100000"/>
                                    </p:animScale>
                                    <p:animScale>
                                      <p:cBhvr>
                                        <p:cTn id="31" dur="26">
                                          <p:stCondLst>
                                            <p:cond delay="1642"/>
                                          </p:stCondLst>
                                        </p:cTn>
                                        <p:tgtEl>
                                          <p:spTgt spid="3">
                                            <p:txEl>
                                              <p:pRg st="3" end="3"/>
                                            </p:txEl>
                                          </p:spTgt>
                                        </p:tgtEl>
                                      </p:cBhvr>
                                      <p:to x="100000" y="90000"/>
                                    </p:animScale>
                                    <p:animScale>
                                      <p:cBhvr>
                                        <p:cTn id="32" dur="166" decel="50000">
                                          <p:stCondLst>
                                            <p:cond delay="1668"/>
                                          </p:stCondLst>
                                        </p:cTn>
                                        <p:tgtEl>
                                          <p:spTgt spid="3">
                                            <p:txEl>
                                              <p:pRg st="3" end="3"/>
                                            </p:txEl>
                                          </p:spTgt>
                                        </p:tgtEl>
                                      </p:cBhvr>
                                      <p:to x="100000" y="100000"/>
                                    </p:animScale>
                                    <p:animScale>
                                      <p:cBhvr>
                                        <p:cTn id="33" dur="26">
                                          <p:stCondLst>
                                            <p:cond delay="1808"/>
                                          </p:stCondLst>
                                        </p:cTn>
                                        <p:tgtEl>
                                          <p:spTgt spid="3">
                                            <p:txEl>
                                              <p:pRg st="3" end="3"/>
                                            </p:txEl>
                                          </p:spTgt>
                                        </p:tgtEl>
                                      </p:cBhvr>
                                      <p:to x="100000" y="95000"/>
                                    </p:animScale>
                                    <p:animScale>
                                      <p:cBhvr>
                                        <p:cTn id="34"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DFC695A-44E1-1E39-1D87-8B3D24591F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57823BB9-4E12-5B1E-EAEB-C821230DAFBB}"/>
              </a:ext>
            </a:extLst>
          </p:cNvPr>
          <p:cNvSpPr>
            <a:spLocks noGrp="1"/>
          </p:cNvSpPr>
          <p:nvPr>
            <p:ph type="title"/>
          </p:nvPr>
        </p:nvSpPr>
        <p:spPr>
          <a:xfrm>
            <a:off x="590843" y="478302"/>
            <a:ext cx="10762957" cy="886264"/>
          </a:xfrm>
          <a:solidFill>
            <a:schemeClr val="accent2">
              <a:lumMod val="40000"/>
              <a:lumOff val="60000"/>
            </a:schemeClr>
          </a:solidFill>
        </p:spPr>
        <p:txBody>
          <a:bodyPr>
            <a:normAutofit fontScale="90000"/>
          </a:bodyPr>
          <a:lstStyle/>
          <a:p>
            <a:r>
              <a:rPr lang="en-US" b="1" dirty="0"/>
              <a:t/>
            </a:r>
            <a:br>
              <a:rPr lang="en-US" b="1" dirty="0"/>
            </a:br>
            <a:r>
              <a:rPr lang="en-US" b="1" dirty="0"/>
              <a:t/>
            </a:r>
            <a:br>
              <a:rPr lang="en-US" b="1" dirty="0"/>
            </a:br>
            <a:r>
              <a:rPr lang="en-US" b="1" i="1" dirty="0"/>
              <a:t>DEFAULT AND PENALTIES (2)</a:t>
            </a:r>
            <a:br>
              <a:rPr lang="en-US" b="1" i="1" dirty="0"/>
            </a:br>
            <a:r>
              <a:rPr lang="en-US" b="1" i="1" dirty="0"/>
              <a:t/>
            </a:r>
            <a:br>
              <a:rPr lang="en-US" b="1" i="1" dirty="0"/>
            </a:br>
            <a:endParaRPr lang="en-US" b="1" i="1" dirty="0"/>
          </a:p>
        </p:txBody>
      </p:sp>
      <p:sp>
        <p:nvSpPr>
          <p:cNvPr id="3" name="Content Placeholder 2">
            <a:extLst>
              <a:ext uri="{FF2B5EF4-FFF2-40B4-BE49-F238E27FC236}">
                <a16:creationId xmlns:a16="http://schemas.microsoft.com/office/drawing/2014/main" xmlns="" id="{8A5E773A-28D1-6349-F6DB-25D79FFB15DC}"/>
              </a:ext>
            </a:extLst>
          </p:cNvPr>
          <p:cNvSpPr>
            <a:spLocks noGrp="1"/>
          </p:cNvSpPr>
          <p:nvPr>
            <p:ph idx="1"/>
          </p:nvPr>
        </p:nvSpPr>
        <p:spPr>
          <a:xfrm>
            <a:off x="370449" y="1561514"/>
            <a:ext cx="11451102" cy="5128308"/>
          </a:xfrm>
        </p:spPr>
        <p:txBody>
          <a:bodyPr>
            <a:normAutofit lnSpcReduction="10000"/>
          </a:bodyPr>
          <a:lstStyle/>
          <a:p>
            <a:pPr lvl="0"/>
            <a:r>
              <a:rPr lang="en-US" b="1" dirty="0">
                <a:solidFill>
                  <a:srgbClr val="0000FF"/>
                </a:solidFill>
              </a:rPr>
              <a:t>PERSONAL INCOME TAX</a:t>
            </a:r>
          </a:p>
          <a:p>
            <a:pPr lvl="0"/>
            <a:r>
              <a:rPr lang="en-US" sz="3200" dirty="0"/>
              <a:t>Late Filing of Tax Returns (Deadline typically March 31st): An administrative fine of N100,000 for the first month of default, N50,000 for each subsequent month the default continues; amount may vary too. </a:t>
            </a:r>
          </a:p>
          <a:p>
            <a:pPr lvl="0"/>
            <a:r>
              <a:rPr lang="en-US" sz="3200" dirty="0"/>
              <a:t>An employer is responsible for deducting and remitting Pay-As-You-Earn (PAYE) tax and penalties for non-compliance primarily directed at the employer</a:t>
            </a:r>
          </a:p>
          <a:p>
            <a:pPr lvl="0"/>
            <a:r>
              <a:rPr lang="en-US" sz="3200" dirty="0"/>
              <a:t>Failure to deduct and remit PAYE tax by the 10th day of the following month attracts a penalty of 10% per annum of the unremitted amount, plus interest at the prevailing CBN rate.</a:t>
            </a:r>
          </a:p>
          <a:p>
            <a:pPr lvl="0"/>
            <a:endParaRPr lang="en-US" b="1" dirty="0"/>
          </a:p>
          <a:p>
            <a:endParaRPr lang="en-US" dirty="0"/>
          </a:p>
          <a:p>
            <a:pPr marL="0" indent="0">
              <a:buNone/>
            </a:pPr>
            <a:endParaRPr lang="en-US" dirty="0"/>
          </a:p>
        </p:txBody>
      </p:sp>
      <p:pic>
        <p:nvPicPr>
          <p:cNvPr id="4" name="Picture 3">
            <a:extLst>
              <a:ext uri="{FF2B5EF4-FFF2-40B4-BE49-F238E27FC236}">
                <a16:creationId xmlns:a16="http://schemas.microsoft.com/office/drawing/2014/main" xmlns="" id="{73926967-4199-D715-CF17-0313326D3D9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56067" y="287755"/>
            <a:ext cx="1645090" cy="1273759"/>
          </a:xfrm>
          <a:prstGeom prst="rect">
            <a:avLst/>
          </a:prstGeom>
          <a:noFill/>
          <a:ln>
            <a:noFill/>
          </a:ln>
        </p:spPr>
      </p:pic>
    </p:spTree>
    <p:extLst>
      <p:ext uri="{BB962C8B-B14F-4D97-AF65-F5344CB8AC3E}">
        <p14:creationId xmlns:p14="http://schemas.microsoft.com/office/powerpoint/2010/main" val="1010846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F4740CB-D841-CD63-14C8-19F234D113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B281F093-F11F-9347-4D2C-E9E8E6BFCD3F}"/>
              </a:ext>
            </a:extLst>
          </p:cNvPr>
          <p:cNvSpPr>
            <a:spLocks noGrp="1"/>
          </p:cNvSpPr>
          <p:nvPr>
            <p:ph type="title"/>
          </p:nvPr>
        </p:nvSpPr>
        <p:spPr>
          <a:xfrm>
            <a:off x="351692" y="478302"/>
            <a:ext cx="11002108" cy="886264"/>
          </a:xfrm>
          <a:solidFill>
            <a:srgbClr val="92D050"/>
          </a:solidFill>
        </p:spPr>
        <p:txBody>
          <a:bodyPr>
            <a:normAutofit fontScale="90000"/>
          </a:bodyPr>
          <a:lstStyle/>
          <a:p>
            <a:r>
              <a:rPr lang="en-US" b="1" i="1" dirty="0"/>
              <a:t>DEFAULT AND PENALTIES (3)</a:t>
            </a:r>
            <a:br>
              <a:rPr lang="en-US" b="1" i="1" dirty="0"/>
            </a:br>
            <a:r>
              <a:rPr lang="en-US" b="1" i="1" dirty="0"/>
              <a:t/>
            </a:r>
            <a:br>
              <a:rPr lang="en-US" b="1" i="1" dirty="0"/>
            </a:br>
            <a:endParaRPr lang="en-US" b="1" i="1" dirty="0"/>
          </a:p>
        </p:txBody>
      </p:sp>
      <p:sp>
        <p:nvSpPr>
          <p:cNvPr id="3" name="Content Placeholder 2">
            <a:extLst>
              <a:ext uri="{FF2B5EF4-FFF2-40B4-BE49-F238E27FC236}">
                <a16:creationId xmlns:a16="http://schemas.microsoft.com/office/drawing/2014/main" xmlns="" id="{1F018FB2-4EB2-384D-6843-CBE160501E31}"/>
              </a:ext>
            </a:extLst>
          </p:cNvPr>
          <p:cNvSpPr>
            <a:spLocks noGrp="1"/>
          </p:cNvSpPr>
          <p:nvPr>
            <p:ph idx="1"/>
          </p:nvPr>
        </p:nvSpPr>
        <p:spPr>
          <a:xfrm>
            <a:off x="351692" y="1364566"/>
            <a:ext cx="11451102" cy="5128308"/>
          </a:xfrm>
        </p:spPr>
        <p:txBody>
          <a:bodyPr>
            <a:normAutofit/>
          </a:bodyPr>
          <a:lstStyle/>
          <a:p>
            <a:pPr lvl="0"/>
            <a:r>
              <a:rPr lang="en-US" sz="3200" b="1" dirty="0">
                <a:solidFill>
                  <a:srgbClr val="0000FF"/>
                </a:solidFill>
              </a:rPr>
              <a:t>VALUE ADDED </a:t>
            </a:r>
            <a:r>
              <a:rPr lang="en-US" sz="3200" b="1">
                <a:solidFill>
                  <a:srgbClr val="0000FF"/>
                </a:solidFill>
              </a:rPr>
              <a:t>TAX (Contd</a:t>
            </a:r>
            <a:r>
              <a:rPr lang="en-US" sz="3200" b="1" dirty="0">
                <a:solidFill>
                  <a:srgbClr val="0000FF"/>
                </a:solidFill>
              </a:rPr>
              <a:t>)</a:t>
            </a:r>
          </a:p>
          <a:p>
            <a:pPr lvl="0"/>
            <a:r>
              <a:rPr lang="en-US" sz="2400" dirty="0"/>
              <a:t> </a:t>
            </a:r>
            <a:r>
              <a:rPr lang="en-US" sz="2800" dirty="0"/>
              <a:t>Non-remittance of Value Added Tax (VAT) in Nigeria is 10% of the unremitted VAT amount, plus interest at the prevailing Central Bank of Nigeria's (CBN) minimum rediscount rate (MRR). </a:t>
            </a:r>
          </a:p>
          <a:p>
            <a:pPr lvl="0"/>
            <a:r>
              <a:rPr lang="en-US" sz="2800" dirty="0"/>
              <a:t>Penalties for late filing of returns also apply additionally</a:t>
            </a:r>
          </a:p>
          <a:p>
            <a:pPr lvl="0"/>
            <a:r>
              <a:rPr lang="en-US" sz="2800" dirty="0"/>
              <a:t>Non-Remittance of VAT - 10% of the VAT payable, plus interest at the current CBN MRR, will be added to the tax liability. This amount is recoverable after 30 days of a notification from the FIRS.</a:t>
            </a:r>
            <a:endParaRPr lang="en-US" sz="3600" dirty="0"/>
          </a:p>
          <a:p>
            <a:endParaRPr lang="en-US" dirty="0"/>
          </a:p>
          <a:p>
            <a:pPr marL="0" indent="0">
              <a:buNone/>
            </a:pPr>
            <a:endParaRPr lang="en-US" dirty="0"/>
          </a:p>
        </p:txBody>
      </p:sp>
      <p:pic>
        <p:nvPicPr>
          <p:cNvPr id="4" name="Picture 3">
            <a:extLst>
              <a:ext uri="{FF2B5EF4-FFF2-40B4-BE49-F238E27FC236}">
                <a16:creationId xmlns:a16="http://schemas.microsoft.com/office/drawing/2014/main" xmlns="" id="{C7C677E1-A0F9-C63A-99B9-3F09D11ABD5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08710" y="365126"/>
            <a:ext cx="1645090" cy="1273759"/>
          </a:xfrm>
          <a:prstGeom prst="rect">
            <a:avLst/>
          </a:prstGeom>
          <a:noFill/>
          <a:ln>
            <a:noFill/>
          </a:ln>
        </p:spPr>
      </p:pic>
    </p:spTree>
    <p:extLst>
      <p:ext uri="{BB962C8B-B14F-4D97-AF65-F5344CB8AC3E}">
        <p14:creationId xmlns:p14="http://schemas.microsoft.com/office/powerpoint/2010/main" val="1879863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80">
                                          <p:stCondLst>
                                            <p:cond delay="0"/>
                                          </p:stCondLst>
                                        </p:cTn>
                                        <p:tgtEl>
                                          <p:spTgt spid="3">
                                            <p:txEl>
                                              <p:pRg st="3" end="3"/>
                                            </p:txEl>
                                          </p:spTgt>
                                        </p:tgtEl>
                                      </p:cBhvr>
                                    </p:animEffect>
                                    <p:anim calcmode="lin" valueType="num">
                                      <p:cBhvr>
                                        <p:cTn id="4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3" end="3"/>
                                            </p:txEl>
                                          </p:spTgt>
                                        </p:tgtEl>
                                      </p:cBhvr>
                                      <p:to x="100000" y="60000"/>
                                    </p:animScale>
                                    <p:animScale>
                                      <p:cBhvr>
                                        <p:cTn id="50" dur="166" decel="50000">
                                          <p:stCondLst>
                                            <p:cond delay="676"/>
                                          </p:stCondLst>
                                        </p:cTn>
                                        <p:tgtEl>
                                          <p:spTgt spid="3">
                                            <p:txEl>
                                              <p:pRg st="3" end="3"/>
                                            </p:txEl>
                                          </p:spTgt>
                                        </p:tgtEl>
                                      </p:cBhvr>
                                      <p:to x="100000" y="100000"/>
                                    </p:animScale>
                                    <p:animScale>
                                      <p:cBhvr>
                                        <p:cTn id="51" dur="26">
                                          <p:stCondLst>
                                            <p:cond delay="1312"/>
                                          </p:stCondLst>
                                        </p:cTn>
                                        <p:tgtEl>
                                          <p:spTgt spid="3">
                                            <p:txEl>
                                              <p:pRg st="3" end="3"/>
                                            </p:txEl>
                                          </p:spTgt>
                                        </p:tgtEl>
                                      </p:cBhvr>
                                      <p:to x="100000" y="80000"/>
                                    </p:animScale>
                                    <p:animScale>
                                      <p:cBhvr>
                                        <p:cTn id="52" dur="166" decel="50000">
                                          <p:stCondLst>
                                            <p:cond delay="1338"/>
                                          </p:stCondLst>
                                        </p:cTn>
                                        <p:tgtEl>
                                          <p:spTgt spid="3">
                                            <p:txEl>
                                              <p:pRg st="3" end="3"/>
                                            </p:txEl>
                                          </p:spTgt>
                                        </p:tgtEl>
                                      </p:cBhvr>
                                      <p:to x="100000" y="100000"/>
                                    </p:animScale>
                                    <p:animScale>
                                      <p:cBhvr>
                                        <p:cTn id="53" dur="26">
                                          <p:stCondLst>
                                            <p:cond delay="1642"/>
                                          </p:stCondLst>
                                        </p:cTn>
                                        <p:tgtEl>
                                          <p:spTgt spid="3">
                                            <p:txEl>
                                              <p:pRg st="3" end="3"/>
                                            </p:txEl>
                                          </p:spTgt>
                                        </p:tgtEl>
                                      </p:cBhvr>
                                      <p:to x="100000" y="90000"/>
                                    </p:animScale>
                                    <p:animScale>
                                      <p:cBhvr>
                                        <p:cTn id="54" dur="166" decel="50000">
                                          <p:stCondLst>
                                            <p:cond delay="1668"/>
                                          </p:stCondLst>
                                        </p:cTn>
                                        <p:tgtEl>
                                          <p:spTgt spid="3">
                                            <p:txEl>
                                              <p:pRg st="3" end="3"/>
                                            </p:txEl>
                                          </p:spTgt>
                                        </p:tgtEl>
                                      </p:cBhvr>
                                      <p:to x="100000" y="100000"/>
                                    </p:animScale>
                                    <p:animScale>
                                      <p:cBhvr>
                                        <p:cTn id="55" dur="26">
                                          <p:stCondLst>
                                            <p:cond delay="1808"/>
                                          </p:stCondLst>
                                        </p:cTn>
                                        <p:tgtEl>
                                          <p:spTgt spid="3">
                                            <p:txEl>
                                              <p:pRg st="3" end="3"/>
                                            </p:txEl>
                                          </p:spTgt>
                                        </p:tgtEl>
                                      </p:cBhvr>
                                      <p:to x="100000" y="95000"/>
                                    </p:animScale>
                                    <p:animScale>
                                      <p:cBhvr>
                                        <p:cTn id="56"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F9A7485-04C8-1981-EEC3-6E31232D6D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E55BBD9A-BCD9-463C-836F-F13AC8AF3ED1}"/>
              </a:ext>
            </a:extLst>
          </p:cNvPr>
          <p:cNvSpPr>
            <a:spLocks noGrp="1"/>
          </p:cNvSpPr>
          <p:nvPr>
            <p:ph type="title"/>
          </p:nvPr>
        </p:nvSpPr>
        <p:spPr>
          <a:xfrm>
            <a:off x="351692" y="478302"/>
            <a:ext cx="11002108" cy="886264"/>
          </a:xfrm>
          <a:solidFill>
            <a:srgbClr val="92D050"/>
          </a:solidFill>
        </p:spPr>
        <p:txBody>
          <a:bodyPr>
            <a:normAutofit fontScale="90000"/>
          </a:bodyPr>
          <a:lstStyle/>
          <a:p>
            <a:r>
              <a:rPr lang="en-US" b="1" i="1" dirty="0"/>
              <a:t>DEFAULT AND PENALTIES (4)</a:t>
            </a:r>
            <a:br>
              <a:rPr lang="en-US" b="1" i="1" dirty="0"/>
            </a:br>
            <a:r>
              <a:rPr lang="en-US" b="1" i="1" dirty="0"/>
              <a:t/>
            </a:r>
            <a:br>
              <a:rPr lang="en-US" b="1" i="1" dirty="0"/>
            </a:br>
            <a:endParaRPr lang="en-US" b="1" i="1" dirty="0"/>
          </a:p>
        </p:txBody>
      </p:sp>
      <p:sp>
        <p:nvSpPr>
          <p:cNvPr id="3" name="Content Placeholder 2">
            <a:extLst>
              <a:ext uri="{FF2B5EF4-FFF2-40B4-BE49-F238E27FC236}">
                <a16:creationId xmlns:a16="http://schemas.microsoft.com/office/drawing/2014/main" xmlns="" id="{FB403C47-E007-4831-5130-FF823045F5AC}"/>
              </a:ext>
            </a:extLst>
          </p:cNvPr>
          <p:cNvSpPr>
            <a:spLocks noGrp="1"/>
          </p:cNvSpPr>
          <p:nvPr>
            <p:ph idx="1"/>
          </p:nvPr>
        </p:nvSpPr>
        <p:spPr>
          <a:xfrm>
            <a:off x="351692" y="1364566"/>
            <a:ext cx="11451102" cy="5128308"/>
          </a:xfrm>
        </p:spPr>
        <p:txBody>
          <a:bodyPr>
            <a:normAutofit/>
          </a:bodyPr>
          <a:lstStyle/>
          <a:p>
            <a:pPr lvl="0"/>
            <a:r>
              <a:rPr lang="en-US" sz="3200" b="1" dirty="0">
                <a:solidFill>
                  <a:srgbClr val="0000FF"/>
                </a:solidFill>
              </a:rPr>
              <a:t>VALUE ADDED TAX</a:t>
            </a:r>
          </a:p>
          <a:p>
            <a:pPr lvl="0"/>
            <a:r>
              <a:rPr lang="en-US" dirty="0"/>
              <a:t> </a:t>
            </a:r>
            <a:r>
              <a:rPr lang="en-US" sz="2800" dirty="0"/>
              <a:t>Late Filing of VAT Returns - a separate penalty applies for the failure to file returns by the due date (the 21st day of the month following the transaction).</a:t>
            </a:r>
            <a:endParaRPr lang="en-US" sz="3600" dirty="0"/>
          </a:p>
          <a:p>
            <a:pPr lvl="1"/>
            <a:r>
              <a:rPr lang="en-US" sz="2400" b="1" dirty="0"/>
              <a:t>₦50,000 </a:t>
            </a:r>
            <a:r>
              <a:rPr lang="en-US" sz="2400" dirty="0"/>
              <a:t>for the first month of default.</a:t>
            </a:r>
            <a:endParaRPr lang="en-US" sz="3200" dirty="0"/>
          </a:p>
          <a:p>
            <a:pPr lvl="1"/>
            <a:r>
              <a:rPr lang="en-US" sz="2400" b="1" dirty="0"/>
              <a:t>₦25,000 </a:t>
            </a:r>
            <a:r>
              <a:rPr lang="en-US" sz="2400" dirty="0"/>
              <a:t>for each subsequent month the failure continues.</a:t>
            </a:r>
            <a:endParaRPr lang="en-US" sz="3200" dirty="0"/>
          </a:p>
          <a:p>
            <a:pPr lvl="0"/>
            <a:r>
              <a:rPr lang="en-US" sz="2800" dirty="0"/>
              <a:t>Failure to Collect VAT – where a taxable person fails to collect the tax from the consumer, they are liable for a penalty of 150% of the uncollected tax, plus interest. </a:t>
            </a:r>
            <a:endParaRPr lang="en-US" sz="3600" dirty="0"/>
          </a:p>
          <a:p>
            <a:pPr marL="0" indent="0">
              <a:buNone/>
            </a:pPr>
            <a:endParaRPr lang="en-US" dirty="0"/>
          </a:p>
          <a:p>
            <a:endParaRPr lang="en-US" dirty="0"/>
          </a:p>
          <a:p>
            <a:pPr marL="0" indent="0">
              <a:buNone/>
            </a:pPr>
            <a:endParaRPr lang="en-US" dirty="0"/>
          </a:p>
        </p:txBody>
      </p:sp>
      <p:pic>
        <p:nvPicPr>
          <p:cNvPr id="4" name="Picture 3">
            <a:extLst>
              <a:ext uri="{FF2B5EF4-FFF2-40B4-BE49-F238E27FC236}">
                <a16:creationId xmlns:a16="http://schemas.microsoft.com/office/drawing/2014/main" xmlns="" id="{B525DF0F-7229-54BA-AA64-0BA13ED8267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90064" y="5219115"/>
            <a:ext cx="1645090" cy="1273759"/>
          </a:xfrm>
          <a:prstGeom prst="rect">
            <a:avLst/>
          </a:prstGeom>
          <a:noFill/>
          <a:ln>
            <a:noFill/>
          </a:ln>
        </p:spPr>
      </p:pic>
    </p:spTree>
    <p:extLst>
      <p:ext uri="{BB962C8B-B14F-4D97-AF65-F5344CB8AC3E}">
        <p14:creationId xmlns:p14="http://schemas.microsoft.com/office/powerpoint/2010/main" val="1704411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80">
                                          <p:stCondLst>
                                            <p:cond delay="0"/>
                                          </p:stCondLst>
                                        </p:cTn>
                                        <p:tgtEl>
                                          <p:spTgt spid="3">
                                            <p:txEl>
                                              <p:pRg st="2" end="2"/>
                                            </p:txEl>
                                          </p:spTgt>
                                        </p:tgtEl>
                                      </p:cBhvr>
                                    </p:animEffect>
                                    <p:anim calcmode="lin" valueType="num">
                                      <p:cBhvr>
                                        <p:cTn id="2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2" end="2"/>
                                            </p:txEl>
                                          </p:spTgt>
                                        </p:tgtEl>
                                      </p:cBhvr>
                                      <p:to x="100000" y="60000"/>
                                    </p:animScale>
                                    <p:animScale>
                                      <p:cBhvr>
                                        <p:cTn id="30" dur="166" decel="50000">
                                          <p:stCondLst>
                                            <p:cond delay="676"/>
                                          </p:stCondLst>
                                        </p:cTn>
                                        <p:tgtEl>
                                          <p:spTgt spid="3">
                                            <p:txEl>
                                              <p:pRg st="2" end="2"/>
                                            </p:txEl>
                                          </p:spTgt>
                                        </p:tgtEl>
                                      </p:cBhvr>
                                      <p:to x="100000" y="100000"/>
                                    </p:animScale>
                                    <p:animScale>
                                      <p:cBhvr>
                                        <p:cTn id="31" dur="26">
                                          <p:stCondLst>
                                            <p:cond delay="1312"/>
                                          </p:stCondLst>
                                        </p:cTn>
                                        <p:tgtEl>
                                          <p:spTgt spid="3">
                                            <p:txEl>
                                              <p:pRg st="2" end="2"/>
                                            </p:txEl>
                                          </p:spTgt>
                                        </p:tgtEl>
                                      </p:cBhvr>
                                      <p:to x="100000" y="80000"/>
                                    </p:animScale>
                                    <p:animScale>
                                      <p:cBhvr>
                                        <p:cTn id="32" dur="166" decel="50000">
                                          <p:stCondLst>
                                            <p:cond delay="1338"/>
                                          </p:stCondLst>
                                        </p:cTn>
                                        <p:tgtEl>
                                          <p:spTgt spid="3">
                                            <p:txEl>
                                              <p:pRg st="2" end="2"/>
                                            </p:txEl>
                                          </p:spTgt>
                                        </p:tgtEl>
                                      </p:cBhvr>
                                      <p:to x="100000" y="100000"/>
                                    </p:animScale>
                                    <p:animScale>
                                      <p:cBhvr>
                                        <p:cTn id="33" dur="26">
                                          <p:stCondLst>
                                            <p:cond delay="1642"/>
                                          </p:stCondLst>
                                        </p:cTn>
                                        <p:tgtEl>
                                          <p:spTgt spid="3">
                                            <p:txEl>
                                              <p:pRg st="2" end="2"/>
                                            </p:txEl>
                                          </p:spTgt>
                                        </p:tgtEl>
                                      </p:cBhvr>
                                      <p:to x="100000" y="90000"/>
                                    </p:animScale>
                                    <p:animScale>
                                      <p:cBhvr>
                                        <p:cTn id="34" dur="166" decel="50000">
                                          <p:stCondLst>
                                            <p:cond delay="1668"/>
                                          </p:stCondLst>
                                        </p:cTn>
                                        <p:tgtEl>
                                          <p:spTgt spid="3">
                                            <p:txEl>
                                              <p:pRg st="2" end="2"/>
                                            </p:txEl>
                                          </p:spTgt>
                                        </p:tgtEl>
                                      </p:cBhvr>
                                      <p:to x="100000" y="100000"/>
                                    </p:animScale>
                                    <p:animScale>
                                      <p:cBhvr>
                                        <p:cTn id="35" dur="26">
                                          <p:stCondLst>
                                            <p:cond delay="1808"/>
                                          </p:stCondLst>
                                        </p:cTn>
                                        <p:tgtEl>
                                          <p:spTgt spid="3">
                                            <p:txEl>
                                              <p:pRg st="2" end="2"/>
                                            </p:txEl>
                                          </p:spTgt>
                                        </p:tgtEl>
                                      </p:cBhvr>
                                      <p:to x="100000" y="95000"/>
                                    </p:animScale>
                                    <p:animScale>
                                      <p:cBhvr>
                                        <p:cTn id="36" dur="166" decel="50000">
                                          <p:stCondLst>
                                            <p:cond delay="1834"/>
                                          </p:stCondLst>
                                        </p:cTn>
                                        <p:tgtEl>
                                          <p:spTgt spid="3">
                                            <p:txEl>
                                              <p:pRg st="2" end="2"/>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wipe(down)">
                                      <p:cBhvr>
                                        <p:cTn id="39" dur="580">
                                          <p:stCondLst>
                                            <p:cond delay="0"/>
                                          </p:stCondLst>
                                        </p:cTn>
                                        <p:tgtEl>
                                          <p:spTgt spid="3">
                                            <p:txEl>
                                              <p:pRg st="3" end="3"/>
                                            </p:txEl>
                                          </p:spTgt>
                                        </p:tgtEl>
                                      </p:cBhvr>
                                    </p:animEffect>
                                    <p:anim calcmode="lin" valueType="num">
                                      <p:cBhvr>
                                        <p:cTn id="4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3" end="3"/>
                                            </p:txEl>
                                          </p:spTgt>
                                        </p:tgtEl>
                                      </p:cBhvr>
                                      <p:to x="100000" y="60000"/>
                                    </p:animScale>
                                    <p:animScale>
                                      <p:cBhvr>
                                        <p:cTn id="46" dur="166" decel="50000">
                                          <p:stCondLst>
                                            <p:cond delay="676"/>
                                          </p:stCondLst>
                                        </p:cTn>
                                        <p:tgtEl>
                                          <p:spTgt spid="3">
                                            <p:txEl>
                                              <p:pRg st="3" end="3"/>
                                            </p:txEl>
                                          </p:spTgt>
                                        </p:tgtEl>
                                      </p:cBhvr>
                                      <p:to x="100000" y="100000"/>
                                    </p:animScale>
                                    <p:animScale>
                                      <p:cBhvr>
                                        <p:cTn id="47" dur="26">
                                          <p:stCondLst>
                                            <p:cond delay="1312"/>
                                          </p:stCondLst>
                                        </p:cTn>
                                        <p:tgtEl>
                                          <p:spTgt spid="3">
                                            <p:txEl>
                                              <p:pRg st="3" end="3"/>
                                            </p:txEl>
                                          </p:spTgt>
                                        </p:tgtEl>
                                      </p:cBhvr>
                                      <p:to x="100000" y="80000"/>
                                    </p:animScale>
                                    <p:animScale>
                                      <p:cBhvr>
                                        <p:cTn id="48" dur="166" decel="50000">
                                          <p:stCondLst>
                                            <p:cond delay="1338"/>
                                          </p:stCondLst>
                                        </p:cTn>
                                        <p:tgtEl>
                                          <p:spTgt spid="3">
                                            <p:txEl>
                                              <p:pRg st="3" end="3"/>
                                            </p:txEl>
                                          </p:spTgt>
                                        </p:tgtEl>
                                      </p:cBhvr>
                                      <p:to x="100000" y="100000"/>
                                    </p:animScale>
                                    <p:animScale>
                                      <p:cBhvr>
                                        <p:cTn id="49" dur="26">
                                          <p:stCondLst>
                                            <p:cond delay="1642"/>
                                          </p:stCondLst>
                                        </p:cTn>
                                        <p:tgtEl>
                                          <p:spTgt spid="3">
                                            <p:txEl>
                                              <p:pRg st="3" end="3"/>
                                            </p:txEl>
                                          </p:spTgt>
                                        </p:tgtEl>
                                      </p:cBhvr>
                                      <p:to x="100000" y="90000"/>
                                    </p:animScale>
                                    <p:animScale>
                                      <p:cBhvr>
                                        <p:cTn id="50" dur="166" decel="50000">
                                          <p:stCondLst>
                                            <p:cond delay="1668"/>
                                          </p:stCondLst>
                                        </p:cTn>
                                        <p:tgtEl>
                                          <p:spTgt spid="3">
                                            <p:txEl>
                                              <p:pRg st="3" end="3"/>
                                            </p:txEl>
                                          </p:spTgt>
                                        </p:tgtEl>
                                      </p:cBhvr>
                                      <p:to x="100000" y="100000"/>
                                    </p:animScale>
                                    <p:animScale>
                                      <p:cBhvr>
                                        <p:cTn id="51" dur="26">
                                          <p:stCondLst>
                                            <p:cond delay="1808"/>
                                          </p:stCondLst>
                                        </p:cTn>
                                        <p:tgtEl>
                                          <p:spTgt spid="3">
                                            <p:txEl>
                                              <p:pRg st="3" end="3"/>
                                            </p:txEl>
                                          </p:spTgt>
                                        </p:tgtEl>
                                      </p:cBhvr>
                                      <p:to x="100000" y="95000"/>
                                    </p:animScale>
                                    <p:animScale>
                                      <p:cBhvr>
                                        <p:cTn id="52" dur="166" decel="50000">
                                          <p:stCondLst>
                                            <p:cond delay="1834"/>
                                          </p:stCondLst>
                                        </p:cTn>
                                        <p:tgtEl>
                                          <p:spTgt spid="3">
                                            <p:txEl>
                                              <p:pRg st="3" end="3"/>
                                            </p:txEl>
                                          </p:spTgt>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31" presetClass="entr" presetSubtype="0" fill="hold" nodeType="click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anim calcmode="lin" valueType="num">
                                      <p:cBhvr>
                                        <p:cTn id="5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6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9CF3476-02CC-B1ED-B772-130F60242B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5AF29A0F-7E9B-0747-0B7A-46311E0F9556}"/>
              </a:ext>
            </a:extLst>
          </p:cNvPr>
          <p:cNvSpPr>
            <a:spLocks noGrp="1"/>
          </p:cNvSpPr>
          <p:nvPr>
            <p:ph type="title"/>
          </p:nvPr>
        </p:nvSpPr>
        <p:spPr>
          <a:xfrm>
            <a:off x="351692" y="365126"/>
            <a:ext cx="10515600" cy="675249"/>
          </a:xfrm>
          <a:solidFill>
            <a:srgbClr val="00B0F0"/>
          </a:solidFill>
        </p:spPr>
        <p:txBody>
          <a:bodyPr>
            <a:normAutofit fontScale="90000"/>
          </a:bodyPr>
          <a:lstStyle/>
          <a:p>
            <a:r>
              <a:rPr lang="en-US" b="1" dirty="0"/>
              <a:t/>
            </a:r>
            <a:br>
              <a:rPr lang="en-US" b="1" dirty="0"/>
            </a:br>
            <a:r>
              <a:rPr lang="en-US" b="1" dirty="0"/>
              <a:t/>
            </a:r>
            <a:br>
              <a:rPr lang="en-US" b="1" dirty="0"/>
            </a:br>
            <a:r>
              <a:rPr lang="en-US" b="1" i="1" dirty="0"/>
              <a:t>DEFAULT AND PENALTIES (5)</a:t>
            </a:r>
            <a:r>
              <a:rPr lang="en-US" i="1" dirty="0"/>
              <a:t/>
            </a:r>
            <a:br>
              <a:rPr lang="en-US" i="1" dirty="0"/>
            </a:br>
            <a:r>
              <a:rPr lang="en-US" i="1" dirty="0"/>
              <a:t/>
            </a:r>
            <a:br>
              <a:rPr lang="en-US" i="1" dirty="0"/>
            </a:br>
            <a:endParaRPr lang="en-US" i="1" dirty="0"/>
          </a:p>
        </p:txBody>
      </p:sp>
      <p:sp>
        <p:nvSpPr>
          <p:cNvPr id="3" name="Content Placeholder 2">
            <a:extLst>
              <a:ext uri="{FF2B5EF4-FFF2-40B4-BE49-F238E27FC236}">
                <a16:creationId xmlns:a16="http://schemas.microsoft.com/office/drawing/2014/main" xmlns="" id="{B36E1465-6407-9E90-3912-4C9859DD0776}"/>
              </a:ext>
            </a:extLst>
          </p:cNvPr>
          <p:cNvSpPr>
            <a:spLocks noGrp="1"/>
          </p:cNvSpPr>
          <p:nvPr>
            <p:ph idx="1"/>
          </p:nvPr>
        </p:nvSpPr>
        <p:spPr>
          <a:xfrm>
            <a:off x="351692" y="1040375"/>
            <a:ext cx="11451102" cy="5599576"/>
          </a:xfrm>
        </p:spPr>
        <p:txBody>
          <a:bodyPr>
            <a:normAutofit/>
          </a:bodyPr>
          <a:lstStyle/>
          <a:p>
            <a:pPr marL="0" lvl="0" indent="0">
              <a:buNone/>
            </a:pPr>
            <a:r>
              <a:rPr lang="en-US" b="1" dirty="0">
                <a:solidFill>
                  <a:srgbClr val="0000FF"/>
                </a:solidFill>
              </a:rPr>
              <a:t>COMPANY INCOME TAX </a:t>
            </a:r>
          </a:p>
          <a:p>
            <a:r>
              <a:rPr lang="en-US" dirty="0"/>
              <a:t>10% penalty on the unpaid tax amount, plus interest at the prevailing commercial/monetary policy rate. </a:t>
            </a:r>
          </a:p>
          <a:p>
            <a:r>
              <a:rPr lang="en-US" dirty="0"/>
              <a:t>Late Filing of Returns </a:t>
            </a:r>
            <a:r>
              <a:rPr lang="en-US" b="1" dirty="0"/>
              <a:t>- </a:t>
            </a:r>
            <a:r>
              <a:rPr lang="en-US" dirty="0"/>
              <a:t>failure to file CIT returns by the deadline attracts a penalty of </a:t>
            </a:r>
            <a:r>
              <a:rPr lang="en-US" b="1" dirty="0"/>
              <a:t>₦25,000</a:t>
            </a:r>
            <a:r>
              <a:rPr lang="en-US" dirty="0"/>
              <a:t> for the first month of default and </a:t>
            </a:r>
            <a:r>
              <a:rPr lang="en-US" b="1" dirty="0"/>
              <a:t>₦5,000</a:t>
            </a:r>
            <a:r>
              <a:rPr lang="en-US" dirty="0"/>
              <a:t> for each subsequent month that the default continues. Recent updates (though not fully applied) have increased this to </a:t>
            </a:r>
            <a:r>
              <a:rPr lang="en-US" b="1" dirty="0"/>
              <a:t>₦100,000</a:t>
            </a:r>
            <a:r>
              <a:rPr lang="en-US" dirty="0"/>
              <a:t> for the first month and </a:t>
            </a:r>
            <a:r>
              <a:rPr lang="en-US" b="1" dirty="0"/>
              <a:t>₦50,000</a:t>
            </a:r>
            <a:r>
              <a:rPr lang="en-US" dirty="0"/>
              <a:t> for each subsequent month.</a:t>
            </a:r>
          </a:p>
          <a:p>
            <a:pPr marL="0" lvl="0" indent="0">
              <a:buNone/>
            </a:pPr>
            <a:endParaRPr lang="en-US" b="1" dirty="0">
              <a:solidFill>
                <a:srgbClr val="0000FF"/>
              </a:solidFill>
            </a:endParaRPr>
          </a:p>
          <a:p>
            <a:pPr marL="0" lvl="0" indent="0">
              <a:buNone/>
            </a:pPr>
            <a:r>
              <a:rPr lang="en-US" b="1" dirty="0">
                <a:solidFill>
                  <a:srgbClr val="0000FF"/>
                </a:solidFill>
              </a:rPr>
              <a:t>WITHOLDING TAX</a:t>
            </a:r>
          </a:p>
          <a:p>
            <a:r>
              <a:rPr lang="en-US" dirty="0"/>
              <a:t>Consequences upon failure to remit by the Payer, the payee might face difficulties in claiming the tax credit for the amount withheld</a:t>
            </a:r>
          </a:p>
          <a:p>
            <a:pPr marL="0" indent="0">
              <a:buNone/>
            </a:pPr>
            <a:endParaRPr lang="en-US" dirty="0"/>
          </a:p>
          <a:p>
            <a:pPr lvl="0"/>
            <a:endParaRPr lang="en-US" b="1" dirty="0"/>
          </a:p>
          <a:p>
            <a:pPr marL="0" indent="0">
              <a:buNone/>
            </a:pPr>
            <a:endParaRPr lang="en-US" dirty="0"/>
          </a:p>
        </p:txBody>
      </p:sp>
      <p:pic>
        <p:nvPicPr>
          <p:cNvPr id="4" name="Picture 3">
            <a:extLst>
              <a:ext uri="{FF2B5EF4-FFF2-40B4-BE49-F238E27FC236}">
                <a16:creationId xmlns:a16="http://schemas.microsoft.com/office/drawing/2014/main" xmlns="" id="{2A0A0BA2-D8F3-219F-6C57-223CFA8DB4E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689953" y="65871"/>
            <a:ext cx="1645090" cy="1273759"/>
          </a:xfrm>
          <a:prstGeom prst="rect">
            <a:avLst/>
          </a:prstGeom>
          <a:noFill/>
          <a:ln>
            <a:noFill/>
          </a:ln>
        </p:spPr>
      </p:pic>
    </p:spTree>
    <p:extLst>
      <p:ext uri="{BB962C8B-B14F-4D97-AF65-F5344CB8AC3E}">
        <p14:creationId xmlns:p14="http://schemas.microsoft.com/office/powerpoint/2010/main" val="3707225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80">
                                          <p:stCondLst>
                                            <p:cond delay="0"/>
                                          </p:stCondLst>
                                        </p:cTn>
                                        <p:tgtEl>
                                          <p:spTgt spid="3">
                                            <p:txEl>
                                              <p:pRg st="5" end="5"/>
                                            </p:txEl>
                                          </p:spTgt>
                                        </p:tgtEl>
                                      </p:cBhvr>
                                    </p:animEffect>
                                    <p:anim calcmode="lin" valueType="num">
                                      <p:cBhvr>
                                        <p:cTn id="31"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5" end="5"/>
                                            </p:txEl>
                                          </p:spTgt>
                                        </p:tgtEl>
                                      </p:cBhvr>
                                      <p:to x="100000" y="60000"/>
                                    </p:animScale>
                                    <p:animScale>
                                      <p:cBhvr>
                                        <p:cTn id="37" dur="166" decel="50000">
                                          <p:stCondLst>
                                            <p:cond delay="676"/>
                                          </p:stCondLst>
                                        </p:cTn>
                                        <p:tgtEl>
                                          <p:spTgt spid="3">
                                            <p:txEl>
                                              <p:pRg st="5" end="5"/>
                                            </p:txEl>
                                          </p:spTgt>
                                        </p:tgtEl>
                                      </p:cBhvr>
                                      <p:to x="100000" y="100000"/>
                                    </p:animScale>
                                    <p:animScale>
                                      <p:cBhvr>
                                        <p:cTn id="38" dur="26">
                                          <p:stCondLst>
                                            <p:cond delay="1312"/>
                                          </p:stCondLst>
                                        </p:cTn>
                                        <p:tgtEl>
                                          <p:spTgt spid="3">
                                            <p:txEl>
                                              <p:pRg st="5" end="5"/>
                                            </p:txEl>
                                          </p:spTgt>
                                        </p:tgtEl>
                                      </p:cBhvr>
                                      <p:to x="100000" y="80000"/>
                                    </p:animScale>
                                    <p:animScale>
                                      <p:cBhvr>
                                        <p:cTn id="39" dur="166" decel="50000">
                                          <p:stCondLst>
                                            <p:cond delay="1338"/>
                                          </p:stCondLst>
                                        </p:cTn>
                                        <p:tgtEl>
                                          <p:spTgt spid="3">
                                            <p:txEl>
                                              <p:pRg st="5" end="5"/>
                                            </p:txEl>
                                          </p:spTgt>
                                        </p:tgtEl>
                                      </p:cBhvr>
                                      <p:to x="100000" y="100000"/>
                                    </p:animScale>
                                    <p:animScale>
                                      <p:cBhvr>
                                        <p:cTn id="40" dur="26">
                                          <p:stCondLst>
                                            <p:cond delay="1642"/>
                                          </p:stCondLst>
                                        </p:cTn>
                                        <p:tgtEl>
                                          <p:spTgt spid="3">
                                            <p:txEl>
                                              <p:pRg st="5" end="5"/>
                                            </p:txEl>
                                          </p:spTgt>
                                        </p:tgtEl>
                                      </p:cBhvr>
                                      <p:to x="100000" y="90000"/>
                                    </p:animScale>
                                    <p:animScale>
                                      <p:cBhvr>
                                        <p:cTn id="41" dur="166" decel="50000">
                                          <p:stCondLst>
                                            <p:cond delay="1668"/>
                                          </p:stCondLst>
                                        </p:cTn>
                                        <p:tgtEl>
                                          <p:spTgt spid="3">
                                            <p:txEl>
                                              <p:pRg st="5" end="5"/>
                                            </p:txEl>
                                          </p:spTgt>
                                        </p:tgtEl>
                                      </p:cBhvr>
                                      <p:to x="100000" y="100000"/>
                                    </p:animScale>
                                    <p:animScale>
                                      <p:cBhvr>
                                        <p:cTn id="42" dur="26">
                                          <p:stCondLst>
                                            <p:cond delay="1808"/>
                                          </p:stCondLst>
                                        </p:cTn>
                                        <p:tgtEl>
                                          <p:spTgt spid="3">
                                            <p:txEl>
                                              <p:pRg st="5" end="5"/>
                                            </p:txEl>
                                          </p:spTgt>
                                        </p:tgtEl>
                                      </p:cBhvr>
                                      <p:to x="100000" y="95000"/>
                                    </p:animScale>
                                    <p:animScale>
                                      <p:cBhvr>
                                        <p:cTn id="43"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17A6B5E-7B2D-CFBE-BB4D-4C892B2897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77D9B446-FD32-DE2B-139A-92048364F427}"/>
              </a:ext>
            </a:extLst>
          </p:cNvPr>
          <p:cNvSpPr>
            <a:spLocks noGrp="1"/>
          </p:cNvSpPr>
          <p:nvPr>
            <p:ph type="title"/>
          </p:nvPr>
        </p:nvSpPr>
        <p:spPr>
          <a:xfrm>
            <a:off x="351692" y="168813"/>
            <a:ext cx="11254154" cy="858129"/>
          </a:xfrm>
          <a:solidFill>
            <a:srgbClr val="FF0000"/>
          </a:solidFill>
        </p:spPr>
        <p:txBody>
          <a:bodyPr>
            <a:normAutofit fontScale="90000"/>
          </a:bodyPr>
          <a:lstStyle/>
          <a:p>
            <a:pPr algn="ctr"/>
            <a:r>
              <a:rPr lang="en-US" sz="4400" b="1" i="1" dirty="0">
                <a:latin typeface="Times New Roman" panose="02020603050405020304" pitchFamily="18" charset="0"/>
                <a:cs typeface="Times New Roman" panose="02020603050405020304" pitchFamily="18" charset="0"/>
              </a:rPr>
              <a:t>ENFORCEABILITY (1)</a:t>
            </a:r>
            <a:r>
              <a:rPr lang="en-US" b="1" dirty="0">
                <a:latin typeface="Times New Roman" panose="02020603050405020304" pitchFamily="18" charset="0"/>
                <a:cs typeface="Times New Roman" panose="02020603050405020304" pitchFamily="18" charset="0"/>
              </a:rPr>
              <a:t> </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DFDB86FA-2E7C-38D8-20DA-0E1725F3C9A0}"/>
              </a:ext>
            </a:extLst>
          </p:cNvPr>
          <p:cNvSpPr>
            <a:spLocks noGrp="1"/>
          </p:cNvSpPr>
          <p:nvPr>
            <p:ph idx="1"/>
          </p:nvPr>
        </p:nvSpPr>
        <p:spPr>
          <a:xfrm>
            <a:off x="351692" y="1026942"/>
            <a:ext cx="11451102" cy="5465932"/>
          </a:xfrm>
        </p:spPr>
        <p:txBody>
          <a:bodyPr>
            <a:normAutofit fontScale="92500" lnSpcReduction="20000"/>
          </a:bodyPr>
          <a:lstStyle/>
          <a:p>
            <a:pPr lvl="0"/>
            <a:endParaRPr lang="en-US" b="1" dirty="0"/>
          </a:p>
          <a:p>
            <a:pPr marL="0" lvl="0" indent="0">
              <a:buNone/>
            </a:pPr>
            <a:r>
              <a:rPr lang="en-US" b="1" dirty="0">
                <a:solidFill>
                  <a:srgbClr val="0000FF"/>
                </a:solidFill>
              </a:rPr>
              <a:t>PERSONAL INCOME TAX:</a:t>
            </a:r>
          </a:p>
          <a:p>
            <a:pPr lvl="0"/>
            <a:r>
              <a:rPr lang="en-US" dirty="0"/>
              <a:t>Fine upon Conviction for contravening the provisions of the Personal Income Tax Act (PITA) shall be liable to a penalty of N500,000 in the case of a body corporate, and N50,000 in the case of an individual employer.</a:t>
            </a:r>
          </a:p>
          <a:p>
            <a:pPr lvl="0"/>
            <a:r>
              <a:rPr lang="en-US" dirty="0"/>
              <a:t>Denial of Tax Clearance Certificate. </a:t>
            </a:r>
          </a:p>
          <a:p>
            <a:pPr lvl="0"/>
            <a:r>
              <a:rPr lang="en-US" dirty="0"/>
              <a:t>Prosecution for failure to pay tax assessed and demanded within a specified period (e.g., two months after notice of assessment) may face legal consequences, including a fine and six months' imprisonment upon conviction. </a:t>
            </a:r>
          </a:p>
          <a:p>
            <a:pPr marL="0" lvl="0" indent="0">
              <a:buNone/>
            </a:pPr>
            <a:endParaRPr lang="en-US" sz="900" b="1" dirty="0"/>
          </a:p>
          <a:p>
            <a:pPr marL="0" lvl="0" indent="0">
              <a:buNone/>
            </a:pPr>
            <a:r>
              <a:rPr lang="en-US" b="1" dirty="0">
                <a:solidFill>
                  <a:srgbClr val="0000FF"/>
                </a:solidFill>
              </a:rPr>
              <a:t>VALUE ADDED TAX</a:t>
            </a:r>
          </a:p>
          <a:p>
            <a:pPr lvl="0"/>
            <a:r>
              <a:rPr lang="en-US" dirty="0"/>
              <a:t>Seizure and auction of business assets to recover outstanding liabilities.</a:t>
            </a:r>
          </a:p>
          <a:p>
            <a:pPr lvl="0"/>
            <a:r>
              <a:rPr lang="en-US" dirty="0"/>
              <a:t>Criminal prosecution for serious cases of non-compliance or tax evasion, which can result in fines or imprisonment for responsible officers.</a:t>
            </a:r>
          </a:p>
          <a:p>
            <a:pPr lvl="0"/>
            <a:r>
              <a:rPr lang="en-US" dirty="0"/>
              <a:t>The sealing of business premises if failures, such as non-registration, persist over a reasonable period, freezing accounts, etc. </a:t>
            </a:r>
          </a:p>
          <a:p>
            <a:pPr lvl="0"/>
            <a:endParaRPr lang="en-US" b="1" dirty="0"/>
          </a:p>
          <a:p>
            <a:pPr marL="0" indent="0">
              <a:buNone/>
            </a:pPr>
            <a:endParaRPr lang="en-US" dirty="0"/>
          </a:p>
        </p:txBody>
      </p:sp>
      <p:pic>
        <p:nvPicPr>
          <p:cNvPr id="4" name="Picture 3">
            <a:extLst>
              <a:ext uri="{FF2B5EF4-FFF2-40B4-BE49-F238E27FC236}">
                <a16:creationId xmlns:a16="http://schemas.microsoft.com/office/drawing/2014/main" xmlns="" id="{23B46024-E159-7207-EB68-88BF2B2B6D1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59230" y="168813"/>
            <a:ext cx="1645090" cy="1273759"/>
          </a:xfrm>
          <a:prstGeom prst="rect">
            <a:avLst/>
          </a:prstGeom>
          <a:noFill/>
          <a:ln>
            <a:noFill/>
          </a:ln>
        </p:spPr>
      </p:pic>
    </p:spTree>
    <p:extLst>
      <p:ext uri="{BB962C8B-B14F-4D97-AF65-F5344CB8AC3E}">
        <p14:creationId xmlns:p14="http://schemas.microsoft.com/office/powerpoint/2010/main" val="1952300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down)">
                                      <p:cBhvr>
                                        <p:cTn id="33" dur="580">
                                          <p:stCondLst>
                                            <p:cond delay="0"/>
                                          </p:stCondLst>
                                        </p:cTn>
                                        <p:tgtEl>
                                          <p:spTgt spid="3">
                                            <p:txEl>
                                              <p:pRg st="6" end="6"/>
                                            </p:txEl>
                                          </p:spTgt>
                                        </p:tgtEl>
                                      </p:cBhvr>
                                    </p:animEffect>
                                    <p:anim calcmode="lin" valueType="num">
                                      <p:cBhvr>
                                        <p:cTn id="3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6" end="6"/>
                                            </p:txEl>
                                          </p:spTgt>
                                        </p:tgtEl>
                                      </p:cBhvr>
                                      <p:to x="100000" y="60000"/>
                                    </p:animScale>
                                    <p:animScale>
                                      <p:cBhvr>
                                        <p:cTn id="40" dur="166" decel="50000">
                                          <p:stCondLst>
                                            <p:cond delay="676"/>
                                          </p:stCondLst>
                                        </p:cTn>
                                        <p:tgtEl>
                                          <p:spTgt spid="3">
                                            <p:txEl>
                                              <p:pRg st="6" end="6"/>
                                            </p:txEl>
                                          </p:spTgt>
                                        </p:tgtEl>
                                      </p:cBhvr>
                                      <p:to x="100000" y="100000"/>
                                    </p:animScale>
                                    <p:animScale>
                                      <p:cBhvr>
                                        <p:cTn id="41" dur="26">
                                          <p:stCondLst>
                                            <p:cond delay="1312"/>
                                          </p:stCondLst>
                                        </p:cTn>
                                        <p:tgtEl>
                                          <p:spTgt spid="3">
                                            <p:txEl>
                                              <p:pRg st="6" end="6"/>
                                            </p:txEl>
                                          </p:spTgt>
                                        </p:tgtEl>
                                      </p:cBhvr>
                                      <p:to x="100000" y="80000"/>
                                    </p:animScale>
                                    <p:animScale>
                                      <p:cBhvr>
                                        <p:cTn id="42" dur="166" decel="50000">
                                          <p:stCondLst>
                                            <p:cond delay="1338"/>
                                          </p:stCondLst>
                                        </p:cTn>
                                        <p:tgtEl>
                                          <p:spTgt spid="3">
                                            <p:txEl>
                                              <p:pRg st="6" end="6"/>
                                            </p:txEl>
                                          </p:spTgt>
                                        </p:tgtEl>
                                      </p:cBhvr>
                                      <p:to x="100000" y="100000"/>
                                    </p:animScale>
                                    <p:animScale>
                                      <p:cBhvr>
                                        <p:cTn id="43" dur="26">
                                          <p:stCondLst>
                                            <p:cond delay="1642"/>
                                          </p:stCondLst>
                                        </p:cTn>
                                        <p:tgtEl>
                                          <p:spTgt spid="3">
                                            <p:txEl>
                                              <p:pRg st="6" end="6"/>
                                            </p:txEl>
                                          </p:spTgt>
                                        </p:tgtEl>
                                      </p:cBhvr>
                                      <p:to x="100000" y="90000"/>
                                    </p:animScale>
                                    <p:animScale>
                                      <p:cBhvr>
                                        <p:cTn id="44" dur="166" decel="50000">
                                          <p:stCondLst>
                                            <p:cond delay="1668"/>
                                          </p:stCondLst>
                                        </p:cTn>
                                        <p:tgtEl>
                                          <p:spTgt spid="3">
                                            <p:txEl>
                                              <p:pRg st="6" end="6"/>
                                            </p:txEl>
                                          </p:spTgt>
                                        </p:tgtEl>
                                      </p:cBhvr>
                                      <p:to x="100000" y="100000"/>
                                    </p:animScale>
                                    <p:animScale>
                                      <p:cBhvr>
                                        <p:cTn id="45" dur="26">
                                          <p:stCondLst>
                                            <p:cond delay="1808"/>
                                          </p:stCondLst>
                                        </p:cTn>
                                        <p:tgtEl>
                                          <p:spTgt spid="3">
                                            <p:txEl>
                                              <p:pRg st="6" end="6"/>
                                            </p:txEl>
                                          </p:spTgt>
                                        </p:tgtEl>
                                      </p:cBhvr>
                                      <p:to x="100000" y="95000"/>
                                    </p:animScale>
                                    <p:animScale>
                                      <p:cBhvr>
                                        <p:cTn id="46" dur="166" decel="50000">
                                          <p:stCondLst>
                                            <p:cond delay="1834"/>
                                          </p:stCondLst>
                                        </p:cTn>
                                        <p:tgtEl>
                                          <p:spTgt spid="3">
                                            <p:txEl>
                                              <p:pRg st="6" end="6"/>
                                            </p:txEl>
                                          </p:spTgt>
                                        </p:tgtEl>
                                      </p:cBhvr>
                                      <p:to x="100000" y="100000"/>
                                    </p:animScale>
                                  </p:childTnLst>
                                </p:cTn>
                              </p:par>
                              <p:par>
                                <p:cTn id="47" presetID="26" presetClass="entr" presetSubtype="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wipe(down)">
                                      <p:cBhvr>
                                        <p:cTn id="49" dur="580">
                                          <p:stCondLst>
                                            <p:cond delay="0"/>
                                          </p:stCondLst>
                                        </p:cTn>
                                        <p:tgtEl>
                                          <p:spTgt spid="3">
                                            <p:txEl>
                                              <p:pRg st="7" end="7"/>
                                            </p:txEl>
                                          </p:spTgt>
                                        </p:tgtEl>
                                      </p:cBhvr>
                                    </p:animEffect>
                                    <p:anim calcmode="lin" valueType="num">
                                      <p:cBhvr>
                                        <p:cTn id="50"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7" end="7"/>
                                            </p:txEl>
                                          </p:spTgt>
                                        </p:tgtEl>
                                      </p:cBhvr>
                                      <p:to x="100000" y="60000"/>
                                    </p:animScale>
                                    <p:animScale>
                                      <p:cBhvr>
                                        <p:cTn id="56" dur="166" decel="50000">
                                          <p:stCondLst>
                                            <p:cond delay="676"/>
                                          </p:stCondLst>
                                        </p:cTn>
                                        <p:tgtEl>
                                          <p:spTgt spid="3">
                                            <p:txEl>
                                              <p:pRg st="7" end="7"/>
                                            </p:txEl>
                                          </p:spTgt>
                                        </p:tgtEl>
                                      </p:cBhvr>
                                      <p:to x="100000" y="100000"/>
                                    </p:animScale>
                                    <p:animScale>
                                      <p:cBhvr>
                                        <p:cTn id="57" dur="26">
                                          <p:stCondLst>
                                            <p:cond delay="1312"/>
                                          </p:stCondLst>
                                        </p:cTn>
                                        <p:tgtEl>
                                          <p:spTgt spid="3">
                                            <p:txEl>
                                              <p:pRg st="7" end="7"/>
                                            </p:txEl>
                                          </p:spTgt>
                                        </p:tgtEl>
                                      </p:cBhvr>
                                      <p:to x="100000" y="80000"/>
                                    </p:animScale>
                                    <p:animScale>
                                      <p:cBhvr>
                                        <p:cTn id="58" dur="166" decel="50000">
                                          <p:stCondLst>
                                            <p:cond delay="1338"/>
                                          </p:stCondLst>
                                        </p:cTn>
                                        <p:tgtEl>
                                          <p:spTgt spid="3">
                                            <p:txEl>
                                              <p:pRg st="7" end="7"/>
                                            </p:txEl>
                                          </p:spTgt>
                                        </p:tgtEl>
                                      </p:cBhvr>
                                      <p:to x="100000" y="100000"/>
                                    </p:animScale>
                                    <p:animScale>
                                      <p:cBhvr>
                                        <p:cTn id="59" dur="26">
                                          <p:stCondLst>
                                            <p:cond delay="1642"/>
                                          </p:stCondLst>
                                        </p:cTn>
                                        <p:tgtEl>
                                          <p:spTgt spid="3">
                                            <p:txEl>
                                              <p:pRg st="7" end="7"/>
                                            </p:txEl>
                                          </p:spTgt>
                                        </p:tgtEl>
                                      </p:cBhvr>
                                      <p:to x="100000" y="90000"/>
                                    </p:animScale>
                                    <p:animScale>
                                      <p:cBhvr>
                                        <p:cTn id="60" dur="166" decel="50000">
                                          <p:stCondLst>
                                            <p:cond delay="1668"/>
                                          </p:stCondLst>
                                        </p:cTn>
                                        <p:tgtEl>
                                          <p:spTgt spid="3">
                                            <p:txEl>
                                              <p:pRg st="7" end="7"/>
                                            </p:txEl>
                                          </p:spTgt>
                                        </p:tgtEl>
                                      </p:cBhvr>
                                      <p:to x="100000" y="100000"/>
                                    </p:animScale>
                                    <p:animScale>
                                      <p:cBhvr>
                                        <p:cTn id="61" dur="26">
                                          <p:stCondLst>
                                            <p:cond delay="1808"/>
                                          </p:stCondLst>
                                        </p:cTn>
                                        <p:tgtEl>
                                          <p:spTgt spid="3">
                                            <p:txEl>
                                              <p:pRg st="7" end="7"/>
                                            </p:txEl>
                                          </p:spTgt>
                                        </p:tgtEl>
                                      </p:cBhvr>
                                      <p:to x="100000" y="95000"/>
                                    </p:animScale>
                                    <p:animScale>
                                      <p:cBhvr>
                                        <p:cTn id="62" dur="166" decel="50000">
                                          <p:stCondLst>
                                            <p:cond delay="1834"/>
                                          </p:stCondLst>
                                        </p:cTn>
                                        <p:tgtEl>
                                          <p:spTgt spid="3">
                                            <p:txEl>
                                              <p:pRg st="7" end="7"/>
                                            </p:txEl>
                                          </p:spTgt>
                                        </p:tgtEl>
                                      </p:cBhvr>
                                      <p:to x="100000" y="100000"/>
                                    </p:animScale>
                                  </p:childTnLst>
                                </p:cTn>
                              </p:par>
                              <p:par>
                                <p:cTn id="63" presetID="26" presetClass="entr" presetSubtype="0" fill="hold" nodeType="with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animEffect transition="in" filter="wipe(down)">
                                      <p:cBhvr>
                                        <p:cTn id="65" dur="580">
                                          <p:stCondLst>
                                            <p:cond delay="0"/>
                                          </p:stCondLst>
                                        </p:cTn>
                                        <p:tgtEl>
                                          <p:spTgt spid="3">
                                            <p:txEl>
                                              <p:pRg st="8" end="8"/>
                                            </p:txEl>
                                          </p:spTgt>
                                        </p:tgtEl>
                                      </p:cBhvr>
                                    </p:animEffect>
                                    <p:anim calcmode="lin" valueType="num">
                                      <p:cBhvr>
                                        <p:cTn id="66"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71" dur="26">
                                          <p:stCondLst>
                                            <p:cond delay="650"/>
                                          </p:stCondLst>
                                        </p:cTn>
                                        <p:tgtEl>
                                          <p:spTgt spid="3">
                                            <p:txEl>
                                              <p:pRg st="8" end="8"/>
                                            </p:txEl>
                                          </p:spTgt>
                                        </p:tgtEl>
                                      </p:cBhvr>
                                      <p:to x="100000" y="60000"/>
                                    </p:animScale>
                                    <p:animScale>
                                      <p:cBhvr>
                                        <p:cTn id="72" dur="166" decel="50000">
                                          <p:stCondLst>
                                            <p:cond delay="676"/>
                                          </p:stCondLst>
                                        </p:cTn>
                                        <p:tgtEl>
                                          <p:spTgt spid="3">
                                            <p:txEl>
                                              <p:pRg st="8" end="8"/>
                                            </p:txEl>
                                          </p:spTgt>
                                        </p:tgtEl>
                                      </p:cBhvr>
                                      <p:to x="100000" y="100000"/>
                                    </p:animScale>
                                    <p:animScale>
                                      <p:cBhvr>
                                        <p:cTn id="73" dur="26">
                                          <p:stCondLst>
                                            <p:cond delay="1312"/>
                                          </p:stCondLst>
                                        </p:cTn>
                                        <p:tgtEl>
                                          <p:spTgt spid="3">
                                            <p:txEl>
                                              <p:pRg st="8" end="8"/>
                                            </p:txEl>
                                          </p:spTgt>
                                        </p:tgtEl>
                                      </p:cBhvr>
                                      <p:to x="100000" y="80000"/>
                                    </p:animScale>
                                    <p:animScale>
                                      <p:cBhvr>
                                        <p:cTn id="74" dur="166" decel="50000">
                                          <p:stCondLst>
                                            <p:cond delay="1338"/>
                                          </p:stCondLst>
                                        </p:cTn>
                                        <p:tgtEl>
                                          <p:spTgt spid="3">
                                            <p:txEl>
                                              <p:pRg st="8" end="8"/>
                                            </p:txEl>
                                          </p:spTgt>
                                        </p:tgtEl>
                                      </p:cBhvr>
                                      <p:to x="100000" y="100000"/>
                                    </p:animScale>
                                    <p:animScale>
                                      <p:cBhvr>
                                        <p:cTn id="75" dur="26">
                                          <p:stCondLst>
                                            <p:cond delay="1642"/>
                                          </p:stCondLst>
                                        </p:cTn>
                                        <p:tgtEl>
                                          <p:spTgt spid="3">
                                            <p:txEl>
                                              <p:pRg st="8" end="8"/>
                                            </p:txEl>
                                          </p:spTgt>
                                        </p:tgtEl>
                                      </p:cBhvr>
                                      <p:to x="100000" y="90000"/>
                                    </p:animScale>
                                    <p:animScale>
                                      <p:cBhvr>
                                        <p:cTn id="76" dur="166" decel="50000">
                                          <p:stCondLst>
                                            <p:cond delay="1668"/>
                                          </p:stCondLst>
                                        </p:cTn>
                                        <p:tgtEl>
                                          <p:spTgt spid="3">
                                            <p:txEl>
                                              <p:pRg st="8" end="8"/>
                                            </p:txEl>
                                          </p:spTgt>
                                        </p:tgtEl>
                                      </p:cBhvr>
                                      <p:to x="100000" y="100000"/>
                                    </p:animScale>
                                    <p:animScale>
                                      <p:cBhvr>
                                        <p:cTn id="77" dur="26">
                                          <p:stCondLst>
                                            <p:cond delay="1808"/>
                                          </p:stCondLst>
                                        </p:cTn>
                                        <p:tgtEl>
                                          <p:spTgt spid="3">
                                            <p:txEl>
                                              <p:pRg st="8" end="8"/>
                                            </p:txEl>
                                          </p:spTgt>
                                        </p:tgtEl>
                                      </p:cBhvr>
                                      <p:to x="100000" y="95000"/>
                                    </p:animScale>
                                    <p:animScale>
                                      <p:cBhvr>
                                        <p:cTn id="78" dur="166" decel="50000">
                                          <p:stCondLst>
                                            <p:cond delay="1834"/>
                                          </p:stCondLst>
                                        </p:cTn>
                                        <p:tgtEl>
                                          <p:spTgt spid="3">
                                            <p:txEl>
                                              <p:pRg st="8" end="8"/>
                                            </p:txEl>
                                          </p:spTgt>
                                        </p:tgtEl>
                                      </p:cBhvr>
                                      <p:to x="100000" y="100000"/>
                                    </p:animScale>
                                  </p:childTnLst>
                                </p:cTn>
                              </p:par>
                              <p:par>
                                <p:cTn id="79" presetID="26" presetClass="entr" presetSubtype="0" fill="hold" nodeType="withEffect">
                                  <p:stCondLst>
                                    <p:cond delay="0"/>
                                  </p:stCondLst>
                                  <p:childTnLst>
                                    <p:set>
                                      <p:cBhvr>
                                        <p:cTn id="80" dur="1" fill="hold">
                                          <p:stCondLst>
                                            <p:cond delay="0"/>
                                          </p:stCondLst>
                                        </p:cTn>
                                        <p:tgtEl>
                                          <p:spTgt spid="3">
                                            <p:txEl>
                                              <p:pRg st="9" end="9"/>
                                            </p:txEl>
                                          </p:spTgt>
                                        </p:tgtEl>
                                        <p:attrNameLst>
                                          <p:attrName>style.visibility</p:attrName>
                                        </p:attrNameLst>
                                      </p:cBhvr>
                                      <p:to>
                                        <p:strVal val="visible"/>
                                      </p:to>
                                    </p:set>
                                    <p:animEffect transition="in" filter="wipe(down)">
                                      <p:cBhvr>
                                        <p:cTn id="81" dur="580">
                                          <p:stCondLst>
                                            <p:cond delay="0"/>
                                          </p:stCondLst>
                                        </p:cTn>
                                        <p:tgtEl>
                                          <p:spTgt spid="3">
                                            <p:txEl>
                                              <p:pRg st="9" end="9"/>
                                            </p:txEl>
                                          </p:spTgt>
                                        </p:tgtEl>
                                      </p:cBhvr>
                                    </p:animEffect>
                                    <p:anim calcmode="lin" valueType="num">
                                      <p:cBhvr>
                                        <p:cTn id="82"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87" dur="26">
                                          <p:stCondLst>
                                            <p:cond delay="650"/>
                                          </p:stCondLst>
                                        </p:cTn>
                                        <p:tgtEl>
                                          <p:spTgt spid="3">
                                            <p:txEl>
                                              <p:pRg st="9" end="9"/>
                                            </p:txEl>
                                          </p:spTgt>
                                        </p:tgtEl>
                                      </p:cBhvr>
                                      <p:to x="100000" y="60000"/>
                                    </p:animScale>
                                    <p:animScale>
                                      <p:cBhvr>
                                        <p:cTn id="88" dur="166" decel="50000">
                                          <p:stCondLst>
                                            <p:cond delay="676"/>
                                          </p:stCondLst>
                                        </p:cTn>
                                        <p:tgtEl>
                                          <p:spTgt spid="3">
                                            <p:txEl>
                                              <p:pRg st="9" end="9"/>
                                            </p:txEl>
                                          </p:spTgt>
                                        </p:tgtEl>
                                      </p:cBhvr>
                                      <p:to x="100000" y="100000"/>
                                    </p:animScale>
                                    <p:animScale>
                                      <p:cBhvr>
                                        <p:cTn id="89" dur="26">
                                          <p:stCondLst>
                                            <p:cond delay="1312"/>
                                          </p:stCondLst>
                                        </p:cTn>
                                        <p:tgtEl>
                                          <p:spTgt spid="3">
                                            <p:txEl>
                                              <p:pRg st="9" end="9"/>
                                            </p:txEl>
                                          </p:spTgt>
                                        </p:tgtEl>
                                      </p:cBhvr>
                                      <p:to x="100000" y="80000"/>
                                    </p:animScale>
                                    <p:animScale>
                                      <p:cBhvr>
                                        <p:cTn id="90" dur="166" decel="50000">
                                          <p:stCondLst>
                                            <p:cond delay="1338"/>
                                          </p:stCondLst>
                                        </p:cTn>
                                        <p:tgtEl>
                                          <p:spTgt spid="3">
                                            <p:txEl>
                                              <p:pRg st="9" end="9"/>
                                            </p:txEl>
                                          </p:spTgt>
                                        </p:tgtEl>
                                      </p:cBhvr>
                                      <p:to x="100000" y="100000"/>
                                    </p:animScale>
                                    <p:animScale>
                                      <p:cBhvr>
                                        <p:cTn id="91" dur="26">
                                          <p:stCondLst>
                                            <p:cond delay="1642"/>
                                          </p:stCondLst>
                                        </p:cTn>
                                        <p:tgtEl>
                                          <p:spTgt spid="3">
                                            <p:txEl>
                                              <p:pRg st="9" end="9"/>
                                            </p:txEl>
                                          </p:spTgt>
                                        </p:tgtEl>
                                      </p:cBhvr>
                                      <p:to x="100000" y="90000"/>
                                    </p:animScale>
                                    <p:animScale>
                                      <p:cBhvr>
                                        <p:cTn id="92" dur="166" decel="50000">
                                          <p:stCondLst>
                                            <p:cond delay="1668"/>
                                          </p:stCondLst>
                                        </p:cTn>
                                        <p:tgtEl>
                                          <p:spTgt spid="3">
                                            <p:txEl>
                                              <p:pRg st="9" end="9"/>
                                            </p:txEl>
                                          </p:spTgt>
                                        </p:tgtEl>
                                      </p:cBhvr>
                                      <p:to x="100000" y="100000"/>
                                    </p:animScale>
                                    <p:animScale>
                                      <p:cBhvr>
                                        <p:cTn id="93" dur="26">
                                          <p:stCondLst>
                                            <p:cond delay="1808"/>
                                          </p:stCondLst>
                                        </p:cTn>
                                        <p:tgtEl>
                                          <p:spTgt spid="3">
                                            <p:txEl>
                                              <p:pRg st="9" end="9"/>
                                            </p:txEl>
                                          </p:spTgt>
                                        </p:tgtEl>
                                      </p:cBhvr>
                                      <p:to x="100000" y="95000"/>
                                    </p:animScale>
                                    <p:animScale>
                                      <p:cBhvr>
                                        <p:cTn id="94" dur="166" decel="50000">
                                          <p:stCondLst>
                                            <p:cond delay="1834"/>
                                          </p:stCondLst>
                                        </p:cTn>
                                        <p:tgtEl>
                                          <p:spTgt spid="3">
                                            <p:txEl>
                                              <p:pRg st="9" end="9"/>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BEABC6A-9349-82EA-B759-51C90C49F2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F430B63-089F-25C4-9B9E-8BCF12CB3486}"/>
              </a:ext>
            </a:extLst>
          </p:cNvPr>
          <p:cNvSpPr>
            <a:spLocks noGrp="1"/>
          </p:cNvSpPr>
          <p:nvPr>
            <p:ph type="title"/>
          </p:nvPr>
        </p:nvSpPr>
        <p:spPr>
          <a:xfrm>
            <a:off x="351692" y="365127"/>
            <a:ext cx="10964594" cy="928468"/>
          </a:xfrm>
          <a:solidFill>
            <a:srgbClr val="FF0000"/>
          </a:solidFill>
        </p:spPr>
        <p:txBody>
          <a:bodyPr>
            <a:normAutofit fontScale="90000"/>
          </a:bodyPr>
          <a:lstStyle/>
          <a:p>
            <a:pPr algn="ctr"/>
            <a:r>
              <a:rPr lang="en-US" b="1" dirty="0"/>
              <a:t/>
            </a:r>
            <a:br>
              <a:rPr lang="en-US" b="1" dirty="0"/>
            </a:br>
            <a:r>
              <a:rPr lang="en-US" sz="5300" b="1" i="1" dirty="0">
                <a:solidFill>
                  <a:srgbClr val="0000FF"/>
                </a:solidFill>
              </a:rPr>
              <a:t>ENFORCEABILITY  (2)</a:t>
            </a:r>
            <a:br>
              <a:rPr lang="en-US" sz="5300" b="1" i="1" dirty="0">
                <a:solidFill>
                  <a:srgbClr val="0000FF"/>
                </a:solidFill>
              </a:rPr>
            </a:br>
            <a:endParaRPr lang="en-US" b="1" i="1" dirty="0">
              <a:solidFill>
                <a:srgbClr val="0000FF"/>
              </a:solidFill>
            </a:endParaRPr>
          </a:p>
        </p:txBody>
      </p:sp>
      <p:sp>
        <p:nvSpPr>
          <p:cNvPr id="3" name="Content Placeholder 2">
            <a:extLst>
              <a:ext uri="{FF2B5EF4-FFF2-40B4-BE49-F238E27FC236}">
                <a16:creationId xmlns:a16="http://schemas.microsoft.com/office/drawing/2014/main" xmlns="" id="{C556E37E-6ECB-7F32-FF48-BFA6B0E7A6CD}"/>
              </a:ext>
            </a:extLst>
          </p:cNvPr>
          <p:cNvSpPr>
            <a:spLocks noGrp="1"/>
          </p:cNvSpPr>
          <p:nvPr>
            <p:ph idx="1"/>
          </p:nvPr>
        </p:nvSpPr>
        <p:spPr>
          <a:xfrm>
            <a:off x="351692" y="1293595"/>
            <a:ext cx="11451102" cy="5388559"/>
          </a:xfrm>
        </p:spPr>
        <p:txBody>
          <a:bodyPr>
            <a:normAutofit fontScale="25000" lnSpcReduction="20000"/>
          </a:bodyPr>
          <a:lstStyle/>
          <a:p>
            <a:pPr marL="0" lvl="0" indent="0">
              <a:buNone/>
            </a:pPr>
            <a:endParaRPr lang="en-US" sz="9600" b="1" i="1" dirty="0">
              <a:solidFill>
                <a:srgbClr val="0000FF"/>
              </a:solidFill>
            </a:endParaRPr>
          </a:p>
          <a:p>
            <a:pPr marL="0" lvl="0" indent="0">
              <a:buNone/>
            </a:pPr>
            <a:r>
              <a:rPr lang="en-US" sz="12800" b="1" i="1" dirty="0">
                <a:solidFill>
                  <a:srgbClr val="0000FF"/>
                </a:solidFill>
              </a:rPr>
              <a:t>WHT</a:t>
            </a:r>
          </a:p>
          <a:p>
            <a:pPr lvl="0"/>
            <a:r>
              <a:rPr lang="en-US" sz="14400" dirty="0"/>
              <a:t>Prosecution</a:t>
            </a:r>
            <a:r>
              <a:rPr lang="en-US" sz="14400" b="1" dirty="0"/>
              <a:t> </a:t>
            </a:r>
            <a:r>
              <a:rPr lang="en-US" sz="14400" dirty="0"/>
              <a:t>upon</a:t>
            </a:r>
            <a:r>
              <a:rPr lang="en-US" sz="14400" b="1" dirty="0"/>
              <a:t> </a:t>
            </a:r>
            <a:r>
              <a:rPr lang="en-US" sz="14400" dirty="0"/>
              <a:t>conviction for failure to deduct or remit WHT can lead to imprisonment for a period of up to 3 years.</a:t>
            </a:r>
          </a:p>
          <a:p>
            <a:pPr lvl="0"/>
            <a:r>
              <a:rPr lang="en-US" sz="14400" dirty="0"/>
              <a:t>Delaying or denying of a Tax Clearance Certificate (TCC). </a:t>
            </a:r>
          </a:p>
          <a:p>
            <a:pPr marL="0" indent="0">
              <a:buNone/>
            </a:pPr>
            <a:endParaRPr lang="en-US" sz="4300" dirty="0"/>
          </a:p>
          <a:p>
            <a:pPr marL="0" indent="0">
              <a:buNone/>
            </a:pPr>
            <a:r>
              <a:rPr lang="en-US" sz="11200" b="1" i="1" dirty="0">
                <a:solidFill>
                  <a:srgbClr val="0000FF"/>
                </a:solidFill>
              </a:rPr>
              <a:t>COMPANY INCOME TAX</a:t>
            </a:r>
          </a:p>
          <a:p>
            <a:pPr lvl="1"/>
            <a:r>
              <a:rPr lang="en-US" sz="12800" dirty="0"/>
              <a:t>Enforcement actions could include sealing company premises, appointing a taxpayer's bank as a collection agent (freezing accounts), or initiating legal prosecution of the company's directors or officers.</a:t>
            </a:r>
          </a:p>
          <a:p>
            <a:pPr lvl="1"/>
            <a:r>
              <a:rPr lang="en-US" sz="12800" dirty="0"/>
              <a:t>Tax Clearance Certificate (TCC) denial</a:t>
            </a:r>
          </a:p>
          <a:p>
            <a:pPr lvl="1"/>
            <a:r>
              <a:rPr lang="en-US" sz="12800" dirty="0"/>
              <a:t>Revocation of Licenses</a:t>
            </a:r>
          </a:p>
          <a:p>
            <a:pPr lvl="1"/>
            <a:endParaRPr lang="en-US" sz="2000" dirty="0"/>
          </a:p>
          <a:p>
            <a:pPr lvl="1"/>
            <a:endParaRPr lang="en-US" sz="2000" dirty="0"/>
          </a:p>
          <a:p>
            <a:pPr lvl="1"/>
            <a:endParaRPr lang="en-US" sz="2000" dirty="0"/>
          </a:p>
          <a:p>
            <a:endParaRPr lang="en-US" dirty="0"/>
          </a:p>
          <a:p>
            <a:pPr marL="0" indent="0">
              <a:buNone/>
            </a:pPr>
            <a:r>
              <a:rPr lang="en-US" b="1" dirty="0"/>
              <a:t> </a:t>
            </a:r>
          </a:p>
          <a:p>
            <a:pPr marL="0" indent="0">
              <a:buNone/>
            </a:pPr>
            <a:endParaRPr lang="en-US" dirty="0"/>
          </a:p>
        </p:txBody>
      </p:sp>
      <p:pic>
        <p:nvPicPr>
          <p:cNvPr id="4" name="Picture 3">
            <a:extLst>
              <a:ext uri="{FF2B5EF4-FFF2-40B4-BE49-F238E27FC236}">
                <a16:creationId xmlns:a16="http://schemas.microsoft.com/office/drawing/2014/main" xmlns="" id="{3A6993ED-2E2A-333B-31F3-B3798D3166C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14450" y="365127"/>
            <a:ext cx="1645090" cy="1273759"/>
          </a:xfrm>
          <a:prstGeom prst="rect">
            <a:avLst/>
          </a:prstGeom>
          <a:noFill/>
          <a:ln>
            <a:noFill/>
          </a:ln>
        </p:spPr>
      </p:pic>
    </p:spTree>
    <p:extLst>
      <p:ext uri="{BB962C8B-B14F-4D97-AF65-F5344CB8AC3E}">
        <p14:creationId xmlns:p14="http://schemas.microsoft.com/office/powerpoint/2010/main" val="207209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80">
                                          <p:stCondLst>
                                            <p:cond delay="0"/>
                                          </p:stCondLst>
                                        </p:cTn>
                                        <p:tgtEl>
                                          <p:spTgt spid="3">
                                            <p:txEl>
                                              <p:pRg st="5" end="5"/>
                                            </p:txEl>
                                          </p:spTgt>
                                        </p:tgtEl>
                                      </p:cBhvr>
                                    </p:animEffect>
                                    <p:anim calcmode="lin" valueType="num">
                                      <p:cBhvr>
                                        <p:cTn id="2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33" dur="26">
                                          <p:stCondLst>
                                            <p:cond delay="650"/>
                                          </p:stCondLst>
                                        </p:cTn>
                                        <p:tgtEl>
                                          <p:spTgt spid="3">
                                            <p:txEl>
                                              <p:pRg st="5" end="5"/>
                                            </p:txEl>
                                          </p:spTgt>
                                        </p:tgtEl>
                                      </p:cBhvr>
                                      <p:to x="100000" y="60000"/>
                                    </p:animScale>
                                    <p:animScale>
                                      <p:cBhvr>
                                        <p:cTn id="34" dur="166" decel="50000">
                                          <p:stCondLst>
                                            <p:cond delay="676"/>
                                          </p:stCondLst>
                                        </p:cTn>
                                        <p:tgtEl>
                                          <p:spTgt spid="3">
                                            <p:txEl>
                                              <p:pRg st="5" end="5"/>
                                            </p:txEl>
                                          </p:spTgt>
                                        </p:tgtEl>
                                      </p:cBhvr>
                                      <p:to x="100000" y="100000"/>
                                    </p:animScale>
                                    <p:animScale>
                                      <p:cBhvr>
                                        <p:cTn id="35" dur="26">
                                          <p:stCondLst>
                                            <p:cond delay="1312"/>
                                          </p:stCondLst>
                                        </p:cTn>
                                        <p:tgtEl>
                                          <p:spTgt spid="3">
                                            <p:txEl>
                                              <p:pRg st="5" end="5"/>
                                            </p:txEl>
                                          </p:spTgt>
                                        </p:tgtEl>
                                      </p:cBhvr>
                                      <p:to x="100000" y="80000"/>
                                    </p:animScale>
                                    <p:animScale>
                                      <p:cBhvr>
                                        <p:cTn id="36" dur="166" decel="50000">
                                          <p:stCondLst>
                                            <p:cond delay="1338"/>
                                          </p:stCondLst>
                                        </p:cTn>
                                        <p:tgtEl>
                                          <p:spTgt spid="3">
                                            <p:txEl>
                                              <p:pRg st="5" end="5"/>
                                            </p:txEl>
                                          </p:spTgt>
                                        </p:tgtEl>
                                      </p:cBhvr>
                                      <p:to x="100000" y="100000"/>
                                    </p:animScale>
                                    <p:animScale>
                                      <p:cBhvr>
                                        <p:cTn id="37" dur="26">
                                          <p:stCondLst>
                                            <p:cond delay="1642"/>
                                          </p:stCondLst>
                                        </p:cTn>
                                        <p:tgtEl>
                                          <p:spTgt spid="3">
                                            <p:txEl>
                                              <p:pRg st="5" end="5"/>
                                            </p:txEl>
                                          </p:spTgt>
                                        </p:tgtEl>
                                      </p:cBhvr>
                                      <p:to x="100000" y="90000"/>
                                    </p:animScale>
                                    <p:animScale>
                                      <p:cBhvr>
                                        <p:cTn id="38" dur="166" decel="50000">
                                          <p:stCondLst>
                                            <p:cond delay="1668"/>
                                          </p:stCondLst>
                                        </p:cTn>
                                        <p:tgtEl>
                                          <p:spTgt spid="3">
                                            <p:txEl>
                                              <p:pRg st="5" end="5"/>
                                            </p:txEl>
                                          </p:spTgt>
                                        </p:tgtEl>
                                      </p:cBhvr>
                                      <p:to x="100000" y="100000"/>
                                    </p:animScale>
                                    <p:animScale>
                                      <p:cBhvr>
                                        <p:cTn id="39" dur="26">
                                          <p:stCondLst>
                                            <p:cond delay="1808"/>
                                          </p:stCondLst>
                                        </p:cTn>
                                        <p:tgtEl>
                                          <p:spTgt spid="3">
                                            <p:txEl>
                                              <p:pRg st="5" end="5"/>
                                            </p:txEl>
                                          </p:spTgt>
                                        </p:tgtEl>
                                      </p:cBhvr>
                                      <p:to x="100000" y="95000"/>
                                    </p:animScale>
                                    <p:animScale>
                                      <p:cBhvr>
                                        <p:cTn id="40" dur="166" decel="50000">
                                          <p:stCondLst>
                                            <p:cond delay="1834"/>
                                          </p:stCondLst>
                                        </p:cTn>
                                        <p:tgtEl>
                                          <p:spTgt spid="3">
                                            <p:txEl>
                                              <p:pRg st="5" end="5"/>
                                            </p:txEl>
                                          </p:spTgt>
                                        </p:tgtEl>
                                      </p:cBhvr>
                                      <p:to x="100000" y="100000"/>
                                    </p:animScale>
                                  </p:childTnLst>
                                </p:cTn>
                              </p:par>
                              <p:par>
                                <p:cTn id="41" presetID="26"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wipe(down)">
                                      <p:cBhvr>
                                        <p:cTn id="43" dur="580">
                                          <p:stCondLst>
                                            <p:cond delay="0"/>
                                          </p:stCondLst>
                                        </p:cTn>
                                        <p:tgtEl>
                                          <p:spTgt spid="3">
                                            <p:txEl>
                                              <p:pRg st="6" end="6"/>
                                            </p:txEl>
                                          </p:spTgt>
                                        </p:tgtEl>
                                      </p:cBhvr>
                                    </p:animEffect>
                                    <p:anim calcmode="lin" valueType="num">
                                      <p:cBhvr>
                                        <p:cTn id="4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6" end="6"/>
                                            </p:txEl>
                                          </p:spTgt>
                                        </p:tgtEl>
                                      </p:cBhvr>
                                      <p:to x="100000" y="60000"/>
                                    </p:animScale>
                                    <p:animScale>
                                      <p:cBhvr>
                                        <p:cTn id="50" dur="166" decel="50000">
                                          <p:stCondLst>
                                            <p:cond delay="676"/>
                                          </p:stCondLst>
                                        </p:cTn>
                                        <p:tgtEl>
                                          <p:spTgt spid="3">
                                            <p:txEl>
                                              <p:pRg st="6" end="6"/>
                                            </p:txEl>
                                          </p:spTgt>
                                        </p:tgtEl>
                                      </p:cBhvr>
                                      <p:to x="100000" y="100000"/>
                                    </p:animScale>
                                    <p:animScale>
                                      <p:cBhvr>
                                        <p:cTn id="51" dur="26">
                                          <p:stCondLst>
                                            <p:cond delay="1312"/>
                                          </p:stCondLst>
                                        </p:cTn>
                                        <p:tgtEl>
                                          <p:spTgt spid="3">
                                            <p:txEl>
                                              <p:pRg st="6" end="6"/>
                                            </p:txEl>
                                          </p:spTgt>
                                        </p:tgtEl>
                                      </p:cBhvr>
                                      <p:to x="100000" y="80000"/>
                                    </p:animScale>
                                    <p:animScale>
                                      <p:cBhvr>
                                        <p:cTn id="52" dur="166" decel="50000">
                                          <p:stCondLst>
                                            <p:cond delay="1338"/>
                                          </p:stCondLst>
                                        </p:cTn>
                                        <p:tgtEl>
                                          <p:spTgt spid="3">
                                            <p:txEl>
                                              <p:pRg st="6" end="6"/>
                                            </p:txEl>
                                          </p:spTgt>
                                        </p:tgtEl>
                                      </p:cBhvr>
                                      <p:to x="100000" y="100000"/>
                                    </p:animScale>
                                    <p:animScale>
                                      <p:cBhvr>
                                        <p:cTn id="53" dur="26">
                                          <p:stCondLst>
                                            <p:cond delay="1642"/>
                                          </p:stCondLst>
                                        </p:cTn>
                                        <p:tgtEl>
                                          <p:spTgt spid="3">
                                            <p:txEl>
                                              <p:pRg st="6" end="6"/>
                                            </p:txEl>
                                          </p:spTgt>
                                        </p:tgtEl>
                                      </p:cBhvr>
                                      <p:to x="100000" y="90000"/>
                                    </p:animScale>
                                    <p:animScale>
                                      <p:cBhvr>
                                        <p:cTn id="54" dur="166" decel="50000">
                                          <p:stCondLst>
                                            <p:cond delay="1668"/>
                                          </p:stCondLst>
                                        </p:cTn>
                                        <p:tgtEl>
                                          <p:spTgt spid="3">
                                            <p:txEl>
                                              <p:pRg st="6" end="6"/>
                                            </p:txEl>
                                          </p:spTgt>
                                        </p:tgtEl>
                                      </p:cBhvr>
                                      <p:to x="100000" y="100000"/>
                                    </p:animScale>
                                    <p:animScale>
                                      <p:cBhvr>
                                        <p:cTn id="55" dur="26">
                                          <p:stCondLst>
                                            <p:cond delay="1808"/>
                                          </p:stCondLst>
                                        </p:cTn>
                                        <p:tgtEl>
                                          <p:spTgt spid="3">
                                            <p:txEl>
                                              <p:pRg st="6" end="6"/>
                                            </p:txEl>
                                          </p:spTgt>
                                        </p:tgtEl>
                                      </p:cBhvr>
                                      <p:to x="100000" y="95000"/>
                                    </p:animScale>
                                    <p:animScale>
                                      <p:cBhvr>
                                        <p:cTn id="56" dur="166" decel="50000">
                                          <p:stCondLst>
                                            <p:cond delay="1834"/>
                                          </p:stCondLst>
                                        </p:cTn>
                                        <p:tgtEl>
                                          <p:spTgt spid="3">
                                            <p:txEl>
                                              <p:pRg st="6" end="6"/>
                                            </p:txEl>
                                          </p:spTgt>
                                        </p:tgtEl>
                                      </p:cBhvr>
                                      <p:to x="100000" y="100000"/>
                                    </p:animScale>
                                  </p:childTnLst>
                                </p:cTn>
                              </p:par>
                              <p:par>
                                <p:cTn id="57" presetID="26" presetClass="entr" presetSubtype="0" fill="hold" nodeType="withEffect">
                                  <p:stCondLst>
                                    <p:cond delay="0"/>
                                  </p:stCondLst>
                                  <p:childTnLst>
                                    <p:set>
                                      <p:cBhvr>
                                        <p:cTn id="58" dur="1" fill="hold">
                                          <p:stCondLst>
                                            <p:cond delay="0"/>
                                          </p:stCondLst>
                                        </p:cTn>
                                        <p:tgtEl>
                                          <p:spTgt spid="3">
                                            <p:txEl>
                                              <p:pRg st="7" end="7"/>
                                            </p:txEl>
                                          </p:spTgt>
                                        </p:tgtEl>
                                        <p:attrNameLst>
                                          <p:attrName>style.visibility</p:attrName>
                                        </p:attrNameLst>
                                      </p:cBhvr>
                                      <p:to>
                                        <p:strVal val="visible"/>
                                      </p:to>
                                    </p:set>
                                    <p:animEffect transition="in" filter="wipe(down)">
                                      <p:cBhvr>
                                        <p:cTn id="59" dur="580">
                                          <p:stCondLst>
                                            <p:cond delay="0"/>
                                          </p:stCondLst>
                                        </p:cTn>
                                        <p:tgtEl>
                                          <p:spTgt spid="3">
                                            <p:txEl>
                                              <p:pRg st="7" end="7"/>
                                            </p:txEl>
                                          </p:spTgt>
                                        </p:tgtEl>
                                      </p:cBhvr>
                                    </p:animEffect>
                                    <p:anim calcmode="lin" valueType="num">
                                      <p:cBhvr>
                                        <p:cTn id="60"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65" dur="26">
                                          <p:stCondLst>
                                            <p:cond delay="650"/>
                                          </p:stCondLst>
                                        </p:cTn>
                                        <p:tgtEl>
                                          <p:spTgt spid="3">
                                            <p:txEl>
                                              <p:pRg st="7" end="7"/>
                                            </p:txEl>
                                          </p:spTgt>
                                        </p:tgtEl>
                                      </p:cBhvr>
                                      <p:to x="100000" y="60000"/>
                                    </p:animScale>
                                    <p:animScale>
                                      <p:cBhvr>
                                        <p:cTn id="66" dur="166" decel="50000">
                                          <p:stCondLst>
                                            <p:cond delay="676"/>
                                          </p:stCondLst>
                                        </p:cTn>
                                        <p:tgtEl>
                                          <p:spTgt spid="3">
                                            <p:txEl>
                                              <p:pRg st="7" end="7"/>
                                            </p:txEl>
                                          </p:spTgt>
                                        </p:tgtEl>
                                      </p:cBhvr>
                                      <p:to x="100000" y="100000"/>
                                    </p:animScale>
                                    <p:animScale>
                                      <p:cBhvr>
                                        <p:cTn id="67" dur="26">
                                          <p:stCondLst>
                                            <p:cond delay="1312"/>
                                          </p:stCondLst>
                                        </p:cTn>
                                        <p:tgtEl>
                                          <p:spTgt spid="3">
                                            <p:txEl>
                                              <p:pRg st="7" end="7"/>
                                            </p:txEl>
                                          </p:spTgt>
                                        </p:tgtEl>
                                      </p:cBhvr>
                                      <p:to x="100000" y="80000"/>
                                    </p:animScale>
                                    <p:animScale>
                                      <p:cBhvr>
                                        <p:cTn id="68" dur="166" decel="50000">
                                          <p:stCondLst>
                                            <p:cond delay="1338"/>
                                          </p:stCondLst>
                                        </p:cTn>
                                        <p:tgtEl>
                                          <p:spTgt spid="3">
                                            <p:txEl>
                                              <p:pRg st="7" end="7"/>
                                            </p:txEl>
                                          </p:spTgt>
                                        </p:tgtEl>
                                      </p:cBhvr>
                                      <p:to x="100000" y="100000"/>
                                    </p:animScale>
                                    <p:animScale>
                                      <p:cBhvr>
                                        <p:cTn id="69" dur="26">
                                          <p:stCondLst>
                                            <p:cond delay="1642"/>
                                          </p:stCondLst>
                                        </p:cTn>
                                        <p:tgtEl>
                                          <p:spTgt spid="3">
                                            <p:txEl>
                                              <p:pRg st="7" end="7"/>
                                            </p:txEl>
                                          </p:spTgt>
                                        </p:tgtEl>
                                      </p:cBhvr>
                                      <p:to x="100000" y="90000"/>
                                    </p:animScale>
                                    <p:animScale>
                                      <p:cBhvr>
                                        <p:cTn id="70" dur="166" decel="50000">
                                          <p:stCondLst>
                                            <p:cond delay="1668"/>
                                          </p:stCondLst>
                                        </p:cTn>
                                        <p:tgtEl>
                                          <p:spTgt spid="3">
                                            <p:txEl>
                                              <p:pRg st="7" end="7"/>
                                            </p:txEl>
                                          </p:spTgt>
                                        </p:tgtEl>
                                      </p:cBhvr>
                                      <p:to x="100000" y="100000"/>
                                    </p:animScale>
                                    <p:animScale>
                                      <p:cBhvr>
                                        <p:cTn id="71" dur="26">
                                          <p:stCondLst>
                                            <p:cond delay="1808"/>
                                          </p:stCondLst>
                                        </p:cTn>
                                        <p:tgtEl>
                                          <p:spTgt spid="3">
                                            <p:txEl>
                                              <p:pRg st="7" end="7"/>
                                            </p:txEl>
                                          </p:spTgt>
                                        </p:tgtEl>
                                      </p:cBhvr>
                                      <p:to x="100000" y="95000"/>
                                    </p:animScale>
                                    <p:animScale>
                                      <p:cBhvr>
                                        <p:cTn id="72" dur="166" decel="50000">
                                          <p:stCondLst>
                                            <p:cond delay="1834"/>
                                          </p:stCondLst>
                                        </p:cTn>
                                        <p:tgtEl>
                                          <p:spTgt spid="3">
                                            <p:txEl>
                                              <p:pRg st="7" end="7"/>
                                            </p:txEl>
                                          </p:spTgt>
                                        </p:tgtEl>
                                      </p:cBhvr>
                                      <p:to x="100000" y="100000"/>
                                    </p:animScale>
                                  </p:childTnLst>
                                </p:cTn>
                              </p:par>
                              <p:par>
                                <p:cTn id="73" presetID="26" presetClass="entr" presetSubtype="0" fill="hold" nodeType="withEffect">
                                  <p:stCondLst>
                                    <p:cond delay="0"/>
                                  </p:stCondLst>
                                  <p:childTnLst>
                                    <p:set>
                                      <p:cBhvr>
                                        <p:cTn id="74" dur="1" fill="hold">
                                          <p:stCondLst>
                                            <p:cond delay="0"/>
                                          </p:stCondLst>
                                        </p:cTn>
                                        <p:tgtEl>
                                          <p:spTgt spid="3">
                                            <p:txEl>
                                              <p:pRg st="8" end="8"/>
                                            </p:txEl>
                                          </p:spTgt>
                                        </p:tgtEl>
                                        <p:attrNameLst>
                                          <p:attrName>style.visibility</p:attrName>
                                        </p:attrNameLst>
                                      </p:cBhvr>
                                      <p:to>
                                        <p:strVal val="visible"/>
                                      </p:to>
                                    </p:set>
                                    <p:animEffect transition="in" filter="wipe(down)">
                                      <p:cBhvr>
                                        <p:cTn id="75" dur="580">
                                          <p:stCondLst>
                                            <p:cond delay="0"/>
                                          </p:stCondLst>
                                        </p:cTn>
                                        <p:tgtEl>
                                          <p:spTgt spid="3">
                                            <p:txEl>
                                              <p:pRg st="8" end="8"/>
                                            </p:txEl>
                                          </p:spTgt>
                                        </p:tgtEl>
                                      </p:cBhvr>
                                    </p:animEffect>
                                    <p:anim calcmode="lin" valueType="num">
                                      <p:cBhvr>
                                        <p:cTn id="76"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81" dur="26">
                                          <p:stCondLst>
                                            <p:cond delay="650"/>
                                          </p:stCondLst>
                                        </p:cTn>
                                        <p:tgtEl>
                                          <p:spTgt spid="3">
                                            <p:txEl>
                                              <p:pRg st="8" end="8"/>
                                            </p:txEl>
                                          </p:spTgt>
                                        </p:tgtEl>
                                      </p:cBhvr>
                                      <p:to x="100000" y="60000"/>
                                    </p:animScale>
                                    <p:animScale>
                                      <p:cBhvr>
                                        <p:cTn id="82" dur="166" decel="50000">
                                          <p:stCondLst>
                                            <p:cond delay="676"/>
                                          </p:stCondLst>
                                        </p:cTn>
                                        <p:tgtEl>
                                          <p:spTgt spid="3">
                                            <p:txEl>
                                              <p:pRg st="8" end="8"/>
                                            </p:txEl>
                                          </p:spTgt>
                                        </p:tgtEl>
                                      </p:cBhvr>
                                      <p:to x="100000" y="100000"/>
                                    </p:animScale>
                                    <p:animScale>
                                      <p:cBhvr>
                                        <p:cTn id="83" dur="26">
                                          <p:stCondLst>
                                            <p:cond delay="1312"/>
                                          </p:stCondLst>
                                        </p:cTn>
                                        <p:tgtEl>
                                          <p:spTgt spid="3">
                                            <p:txEl>
                                              <p:pRg st="8" end="8"/>
                                            </p:txEl>
                                          </p:spTgt>
                                        </p:tgtEl>
                                      </p:cBhvr>
                                      <p:to x="100000" y="80000"/>
                                    </p:animScale>
                                    <p:animScale>
                                      <p:cBhvr>
                                        <p:cTn id="84" dur="166" decel="50000">
                                          <p:stCondLst>
                                            <p:cond delay="1338"/>
                                          </p:stCondLst>
                                        </p:cTn>
                                        <p:tgtEl>
                                          <p:spTgt spid="3">
                                            <p:txEl>
                                              <p:pRg st="8" end="8"/>
                                            </p:txEl>
                                          </p:spTgt>
                                        </p:tgtEl>
                                      </p:cBhvr>
                                      <p:to x="100000" y="100000"/>
                                    </p:animScale>
                                    <p:animScale>
                                      <p:cBhvr>
                                        <p:cTn id="85" dur="26">
                                          <p:stCondLst>
                                            <p:cond delay="1642"/>
                                          </p:stCondLst>
                                        </p:cTn>
                                        <p:tgtEl>
                                          <p:spTgt spid="3">
                                            <p:txEl>
                                              <p:pRg st="8" end="8"/>
                                            </p:txEl>
                                          </p:spTgt>
                                        </p:tgtEl>
                                      </p:cBhvr>
                                      <p:to x="100000" y="90000"/>
                                    </p:animScale>
                                    <p:animScale>
                                      <p:cBhvr>
                                        <p:cTn id="86" dur="166" decel="50000">
                                          <p:stCondLst>
                                            <p:cond delay="1668"/>
                                          </p:stCondLst>
                                        </p:cTn>
                                        <p:tgtEl>
                                          <p:spTgt spid="3">
                                            <p:txEl>
                                              <p:pRg st="8" end="8"/>
                                            </p:txEl>
                                          </p:spTgt>
                                        </p:tgtEl>
                                      </p:cBhvr>
                                      <p:to x="100000" y="100000"/>
                                    </p:animScale>
                                    <p:animScale>
                                      <p:cBhvr>
                                        <p:cTn id="87" dur="26">
                                          <p:stCondLst>
                                            <p:cond delay="1808"/>
                                          </p:stCondLst>
                                        </p:cTn>
                                        <p:tgtEl>
                                          <p:spTgt spid="3">
                                            <p:txEl>
                                              <p:pRg st="8" end="8"/>
                                            </p:txEl>
                                          </p:spTgt>
                                        </p:tgtEl>
                                      </p:cBhvr>
                                      <p:to x="100000" y="95000"/>
                                    </p:animScale>
                                    <p:animScale>
                                      <p:cBhvr>
                                        <p:cTn id="88"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CC08BF3-6DE3-C6FE-8F66-D5515FE374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64C840AE-0950-D8FC-52C8-A6CCDDD35DF5}"/>
              </a:ext>
            </a:extLst>
          </p:cNvPr>
          <p:cNvSpPr>
            <a:spLocks noGrp="1"/>
          </p:cNvSpPr>
          <p:nvPr>
            <p:ph type="title"/>
          </p:nvPr>
        </p:nvSpPr>
        <p:spPr>
          <a:xfrm>
            <a:off x="838200" y="365126"/>
            <a:ext cx="10515600" cy="830628"/>
          </a:xfrm>
        </p:spPr>
        <p:txBody>
          <a:bodyPr>
            <a:normAutofit fontScale="90000"/>
          </a:bodyPr>
          <a:lstStyle/>
          <a:p>
            <a:r>
              <a:rPr lang="en-US" dirty="0"/>
              <a:t>CONTENTS</a:t>
            </a:r>
            <a:br>
              <a:rPr lang="en-US" dirty="0"/>
            </a:br>
            <a:r>
              <a:rPr lang="en-US" b="1" dirty="0"/>
              <a:t/>
            </a:r>
            <a:br>
              <a:rPr lang="en-US" b="1" dirty="0"/>
            </a:br>
            <a:r>
              <a:rPr lang="en-US" b="1" dirty="0"/>
              <a:t/>
            </a:r>
            <a:br>
              <a:rPr lang="en-US" b="1" dirty="0"/>
            </a:br>
            <a:r>
              <a:rPr lang="en-US" dirty="0"/>
              <a:t/>
            </a:r>
            <a:br>
              <a:rPr lang="en-US" dirty="0"/>
            </a:br>
            <a:r>
              <a:rPr lang="en-US" b="1" dirty="0"/>
              <a:t/>
            </a:r>
            <a:br>
              <a:rPr lang="en-US" b="1" dirty="0"/>
            </a:br>
            <a:r>
              <a:rPr lang="en-US" dirty="0"/>
              <a:t/>
            </a:r>
            <a:br>
              <a:rPr lang="en-US" dirty="0"/>
            </a:br>
            <a:endParaRPr lang="en-US" dirty="0"/>
          </a:p>
        </p:txBody>
      </p:sp>
      <p:sp>
        <p:nvSpPr>
          <p:cNvPr id="3" name="Content Placeholder 2">
            <a:extLst>
              <a:ext uri="{FF2B5EF4-FFF2-40B4-BE49-F238E27FC236}">
                <a16:creationId xmlns:a16="http://schemas.microsoft.com/office/drawing/2014/main" xmlns="" id="{E7C9FD95-A14E-DA09-A0E5-68B7CF4FB034}"/>
              </a:ext>
            </a:extLst>
          </p:cNvPr>
          <p:cNvSpPr>
            <a:spLocks noGrp="1"/>
          </p:cNvSpPr>
          <p:nvPr>
            <p:ph idx="1"/>
          </p:nvPr>
        </p:nvSpPr>
        <p:spPr>
          <a:xfrm>
            <a:off x="1772529" y="864846"/>
            <a:ext cx="8215532" cy="5817308"/>
          </a:xfrm>
        </p:spPr>
        <p:txBody>
          <a:bodyPr>
            <a:normAutofit lnSpcReduction="10000"/>
          </a:bodyPr>
          <a:lstStyle/>
          <a:p>
            <a:pPr marL="514350" lvl="0" indent="-514350">
              <a:buFont typeface="+mj-lt"/>
              <a:buAutoNum type="arabicPeriod"/>
            </a:pPr>
            <a:r>
              <a:rPr lang="en-US" sz="2800" dirty="0"/>
              <a:t>Preamble</a:t>
            </a:r>
          </a:p>
          <a:p>
            <a:pPr marL="514350" lvl="0" indent="-514350">
              <a:buFont typeface="+mj-lt"/>
              <a:buAutoNum type="arabicPeriod"/>
            </a:pPr>
            <a:r>
              <a:rPr lang="en-US" sz="2800" dirty="0"/>
              <a:t>Training Objectives</a:t>
            </a:r>
          </a:p>
          <a:p>
            <a:pPr marL="514350" lvl="0" indent="-514350">
              <a:buFont typeface="+mj-lt"/>
              <a:buAutoNum type="arabicPeriod"/>
            </a:pPr>
            <a:r>
              <a:rPr lang="en-US" sz="2800" dirty="0"/>
              <a:t>Basic Definition</a:t>
            </a:r>
          </a:p>
          <a:p>
            <a:pPr marL="514350" lvl="0" indent="-514350">
              <a:buFont typeface="+mj-lt"/>
              <a:buAutoNum type="arabicPeriod"/>
            </a:pPr>
            <a:r>
              <a:rPr lang="en-US" sz="2800" dirty="0"/>
              <a:t>Taxable Income</a:t>
            </a:r>
          </a:p>
          <a:p>
            <a:pPr marL="514350" lvl="0" indent="-514350">
              <a:buFont typeface="+mj-lt"/>
              <a:buAutoNum type="arabicPeriod"/>
            </a:pPr>
            <a:r>
              <a:rPr lang="en-US" sz="2800" dirty="0"/>
              <a:t>Levels for Personal Income Tax payment</a:t>
            </a:r>
          </a:p>
          <a:p>
            <a:pPr marL="514350" lvl="0" indent="-514350">
              <a:buFont typeface="+mj-lt"/>
              <a:buAutoNum type="arabicPeriod"/>
            </a:pPr>
            <a:r>
              <a:rPr lang="en-US" sz="2800" dirty="0"/>
              <a:t>Rates of Other Taxes</a:t>
            </a:r>
          </a:p>
          <a:p>
            <a:pPr marL="514350" lvl="0" indent="-514350">
              <a:buFont typeface="+mj-lt"/>
              <a:buAutoNum type="arabicPeriod"/>
            </a:pPr>
            <a:r>
              <a:rPr lang="en-US" sz="2800" dirty="0"/>
              <a:t>Default and Penalties</a:t>
            </a:r>
          </a:p>
          <a:p>
            <a:pPr marL="514350" lvl="0" indent="-514350">
              <a:buFont typeface="+mj-lt"/>
              <a:buAutoNum type="arabicPeriod"/>
            </a:pPr>
            <a:r>
              <a:rPr lang="en-US" sz="2800" dirty="0"/>
              <a:t>Enforceability</a:t>
            </a:r>
          </a:p>
          <a:p>
            <a:pPr marL="514350" lvl="0" indent="-514350">
              <a:buFont typeface="+mj-lt"/>
              <a:buAutoNum type="arabicPeriod"/>
            </a:pPr>
            <a:r>
              <a:rPr lang="en-US" sz="2800" dirty="0"/>
              <a:t>Survival Strategies</a:t>
            </a:r>
          </a:p>
          <a:p>
            <a:pPr marL="514350" lvl="0" indent="-514350">
              <a:buFont typeface="+mj-lt"/>
              <a:buAutoNum type="arabicPeriod"/>
            </a:pPr>
            <a:r>
              <a:rPr lang="en-US" sz="2800" dirty="0"/>
              <a:t>Conclusion</a:t>
            </a:r>
          </a:p>
          <a:p>
            <a:pPr marL="514350" indent="-514350">
              <a:buFont typeface="+mj-lt"/>
              <a:buAutoNum type="arabicPeriod"/>
            </a:pPr>
            <a:r>
              <a:rPr lang="en-US" sz="2800" dirty="0"/>
              <a:t>Questions and Answers</a:t>
            </a:r>
            <a:endParaRPr lang="en-US" sz="2800" b="1" dirty="0"/>
          </a:p>
          <a:p>
            <a:endParaRPr lang="en-US" dirty="0"/>
          </a:p>
          <a:p>
            <a:endParaRPr lang="en-US" dirty="0"/>
          </a:p>
        </p:txBody>
      </p:sp>
      <p:pic>
        <p:nvPicPr>
          <p:cNvPr id="4" name="Picture 3">
            <a:extLst>
              <a:ext uri="{FF2B5EF4-FFF2-40B4-BE49-F238E27FC236}">
                <a16:creationId xmlns:a16="http://schemas.microsoft.com/office/drawing/2014/main" xmlns="" id="{0AFFEB1B-98F7-BCCA-7BE9-2E92F0CE9D3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85345" y="4536489"/>
            <a:ext cx="2145665" cy="2145665"/>
          </a:xfrm>
          <a:prstGeom prst="rect">
            <a:avLst/>
          </a:prstGeom>
          <a:noFill/>
          <a:ln>
            <a:noFill/>
          </a:ln>
        </p:spPr>
      </p:pic>
    </p:spTree>
    <p:extLst>
      <p:ext uri="{BB962C8B-B14F-4D97-AF65-F5344CB8AC3E}">
        <p14:creationId xmlns:p14="http://schemas.microsoft.com/office/powerpoint/2010/main" val="3774662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0BE4CCA-7712-20C7-8F73-8428FFA99A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13D15E0B-3DF8-BFFB-D78C-4B8F7A4C07A0}"/>
              </a:ext>
            </a:extLst>
          </p:cNvPr>
          <p:cNvSpPr>
            <a:spLocks noGrp="1"/>
          </p:cNvSpPr>
          <p:nvPr>
            <p:ph type="title"/>
          </p:nvPr>
        </p:nvSpPr>
        <p:spPr>
          <a:xfrm>
            <a:off x="-112542" y="111909"/>
            <a:ext cx="10964594" cy="928468"/>
          </a:xfrm>
        </p:spPr>
        <p:txBody>
          <a:bodyPr>
            <a:normAutofit fontScale="90000"/>
          </a:bodyPr>
          <a:lstStyle/>
          <a:p>
            <a:pPr algn="ctr"/>
            <a:r>
              <a:rPr lang="en-US" sz="5300" b="1" i="1" dirty="0">
                <a:solidFill>
                  <a:srgbClr val="0000FF"/>
                </a:solidFill>
              </a:rPr>
              <a:t>SURVIVAL STRATEGIES </a:t>
            </a:r>
            <a:r>
              <a:rPr lang="en-US" sz="5300" dirty="0"/>
              <a:t/>
            </a:r>
            <a:br>
              <a:rPr lang="en-US" sz="5300" dirty="0"/>
            </a:br>
            <a:endParaRPr lang="en-US" dirty="0"/>
          </a:p>
        </p:txBody>
      </p:sp>
      <p:sp>
        <p:nvSpPr>
          <p:cNvPr id="3" name="Content Placeholder 2">
            <a:extLst>
              <a:ext uri="{FF2B5EF4-FFF2-40B4-BE49-F238E27FC236}">
                <a16:creationId xmlns:a16="http://schemas.microsoft.com/office/drawing/2014/main" xmlns="" id="{338D655C-FD8C-5CC5-7C41-A44260950689}"/>
              </a:ext>
            </a:extLst>
          </p:cNvPr>
          <p:cNvSpPr>
            <a:spLocks noGrp="1"/>
          </p:cNvSpPr>
          <p:nvPr>
            <p:ph idx="1"/>
          </p:nvPr>
        </p:nvSpPr>
        <p:spPr>
          <a:xfrm>
            <a:off x="253218" y="1040377"/>
            <a:ext cx="9819250" cy="5705714"/>
          </a:xfrm>
        </p:spPr>
        <p:txBody>
          <a:bodyPr>
            <a:noAutofit/>
          </a:bodyPr>
          <a:lstStyle/>
          <a:p>
            <a:r>
              <a:rPr lang="en-US" sz="2400" dirty="0"/>
              <a:t>Maintain legal, accounting books and records of all incomes received and expenditures  incurred</a:t>
            </a:r>
          </a:p>
          <a:p>
            <a:r>
              <a:rPr lang="en-US" sz="2400" dirty="0"/>
              <a:t>Declare all income sources including interest, capital gains or exempt income to align with bank and bank and credit card transactions</a:t>
            </a:r>
          </a:p>
          <a:p>
            <a:r>
              <a:rPr lang="en-US" sz="2400" dirty="0"/>
              <a:t>Maintain Management accounts and get your accounts audited annually. </a:t>
            </a:r>
          </a:p>
          <a:p>
            <a:r>
              <a:rPr lang="en-US" sz="2400" dirty="0"/>
              <a:t>Keep documentation of  valuable transactions including grants and donation received, Loan agreements, Assets in the nature of BOT, etc. </a:t>
            </a:r>
          </a:p>
          <a:p>
            <a:r>
              <a:rPr lang="en-US" sz="2400" dirty="0"/>
              <a:t>Maintain the culture of responding timely to Notices with supporting documents</a:t>
            </a:r>
          </a:p>
          <a:p>
            <a:r>
              <a:rPr lang="en-US" sz="2400" dirty="0"/>
              <a:t>Engage and regularly seek the services of consultants and experts</a:t>
            </a:r>
          </a:p>
          <a:p>
            <a:pPr lvl="1"/>
            <a:endParaRPr lang="en-US" sz="2400" dirty="0"/>
          </a:p>
          <a:p>
            <a:endParaRPr lang="en-US" sz="2400" dirty="0"/>
          </a:p>
          <a:p>
            <a:pPr marL="0" indent="0">
              <a:buNone/>
            </a:pPr>
            <a:r>
              <a:rPr lang="en-US" sz="2400" b="1" dirty="0"/>
              <a:t> </a:t>
            </a:r>
          </a:p>
          <a:p>
            <a:pPr marL="0" indent="0">
              <a:buNone/>
            </a:pPr>
            <a:endParaRPr lang="en-US" sz="2400" dirty="0"/>
          </a:p>
        </p:txBody>
      </p:sp>
      <p:pic>
        <p:nvPicPr>
          <p:cNvPr id="4" name="Picture 3">
            <a:extLst>
              <a:ext uri="{FF2B5EF4-FFF2-40B4-BE49-F238E27FC236}">
                <a16:creationId xmlns:a16="http://schemas.microsoft.com/office/drawing/2014/main" xmlns="" id="{3E1D5F08-E019-084F-817F-C69AA60C93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13621" y="5233181"/>
            <a:ext cx="1645090" cy="1273759"/>
          </a:xfrm>
          <a:prstGeom prst="rect">
            <a:avLst/>
          </a:prstGeom>
          <a:noFill/>
          <a:ln>
            <a:noFill/>
          </a:ln>
        </p:spPr>
      </p:pic>
    </p:spTree>
    <p:extLst>
      <p:ext uri="{BB962C8B-B14F-4D97-AF65-F5344CB8AC3E}">
        <p14:creationId xmlns:p14="http://schemas.microsoft.com/office/powerpoint/2010/main" val="198245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wipe(down)">
                                      <p:cBhvr>
                                        <p:cTn id="34" dur="580">
                                          <p:stCondLst>
                                            <p:cond delay="0"/>
                                          </p:stCondLst>
                                        </p:cTn>
                                        <p:tgtEl>
                                          <p:spTgt spid="3">
                                            <p:txEl>
                                              <p:pRg st="3" end="3"/>
                                            </p:txEl>
                                          </p:spTgt>
                                        </p:tgtEl>
                                      </p:cBhvr>
                                    </p:animEffect>
                                    <p:anim calcmode="lin" valueType="num">
                                      <p:cBhvr>
                                        <p:cTn id="35"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0" dur="26">
                                          <p:stCondLst>
                                            <p:cond delay="650"/>
                                          </p:stCondLst>
                                        </p:cTn>
                                        <p:tgtEl>
                                          <p:spTgt spid="3">
                                            <p:txEl>
                                              <p:pRg st="3" end="3"/>
                                            </p:txEl>
                                          </p:spTgt>
                                        </p:tgtEl>
                                      </p:cBhvr>
                                      <p:to x="100000" y="60000"/>
                                    </p:animScale>
                                    <p:animScale>
                                      <p:cBhvr>
                                        <p:cTn id="41" dur="166" decel="50000">
                                          <p:stCondLst>
                                            <p:cond delay="676"/>
                                          </p:stCondLst>
                                        </p:cTn>
                                        <p:tgtEl>
                                          <p:spTgt spid="3">
                                            <p:txEl>
                                              <p:pRg st="3" end="3"/>
                                            </p:txEl>
                                          </p:spTgt>
                                        </p:tgtEl>
                                      </p:cBhvr>
                                      <p:to x="100000" y="100000"/>
                                    </p:animScale>
                                    <p:animScale>
                                      <p:cBhvr>
                                        <p:cTn id="42" dur="26">
                                          <p:stCondLst>
                                            <p:cond delay="1312"/>
                                          </p:stCondLst>
                                        </p:cTn>
                                        <p:tgtEl>
                                          <p:spTgt spid="3">
                                            <p:txEl>
                                              <p:pRg st="3" end="3"/>
                                            </p:txEl>
                                          </p:spTgt>
                                        </p:tgtEl>
                                      </p:cBhvr>
                                      <p:to x="100000" y="80000"/>
                                    </p:animScale>
                                    <p:animScale>
                                      <p:cBhvr>
                                        <p:cTn id="43" dur="166" decel="50000">
                                          <p:stCondLst>
                                            <p:cond delay="1338"/>
                                          </p:stCondLst>
                                        </p:cTn>
                                        <p:tgtEl>
                                          <p:spTgt spid="3">
                                            <p:txEl>
                                              <p:pRg st="3" end="3"/>
                                            </p:txEl>
                                          </p:spTgt>
                                        </p:tgtEl>
                                      </p:cBhvr>
                                      <p:to x="100000" y="100000"/>
                                    </p:animScale>
                                    <p:animScale>
                                      <p:cBhvr>
                                        <p:cTn id="44" dur="26">
                                          <p:stCondLst>
                                            <p:cond delay="1642"/>
                                          </p:stCondLst>
                                        </p:cTn>
                                        <p:tgtEl>
                                          <p:spTgt spid="3">
                                            <p:txEl>
                                              <p:pRg st="3" end="3"/>
                                            </p:txEl>
                                          </p:spTgt>
                                        </p:tgtEl>
                                      </p:cBhvr>
                                      <p:to x="100000" y="90000"/>
                                    </p:animScale>
                                    <p:animScale>
                                      <p:cBhvr>
                                        <p:cTn id="45" dur="166" decel="50000">
                                          <p:stCondLst>
                                            <p:cond delay="1668"/>
                                          </p:stCondLst>
                                        </p:cTn>
                                        <p:tgtEl>
                                          <p:spTgt spid="3">
                                            <p:txEl>
                                              <p:pRg st="3" end="3"/>
                                            </p:txEl>
                                          </p:spTgt>
                                        </p:tgtEl>
                                      </p:cBhvr>
                                      <p:to x="100000" y="100000"/>
                                    </p:animScale>
                                    <p:animScale>
                                      <p:cBhvr>
                                        <p:cTn id="46" dur="26">
                                          <p:stCondLst>
                                            <p:cond delay="1808"/>
                                          </p:stCondLst>
                                        </p:cTn>
                                        <p:tgtEl>
                                          <p:spTgt spid="3">
                                            <p:txEl>
                                              <p:pRg st="3" end="3"/>
                                            </p:txEl>
                                          </p:spTgt>
                                        </p:tgtEl>
                                      </p:cBhvr>
                                      <p:to x="100000" y="95000"/>
                                    </p:animScale>
                                    <p:animScale>
                                      <p:cBhvr>
                                        <p:cTn id="47" dur="166" decel="50000">
                                          <p:stCondLst>
                                            <p:cond delay="1834"/>
                                          </p:stCondLst>
                                        </p:cTn>
                                        <p:tgtEl>
                                          <p:spTgt spid="3">
                                            <p:txEl>
                                              <p:pRg st="3" end="3"/>
                                            </p:txEl>
                                          </p:spTgt>
                                        </p:tgtEl>
                                      </p:cBhvr>
                                      <p:to x="100000" y="100000"/>
                                    </p:animScale>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 calcmode="lin" valueType="num">
                                      <p:cBhvr>
                                        <p:cTn id="52"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4" end="4"/>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6" presetClass="entr" presetSubtype="0" fill="hold" nodeType="clickEffect">
                                  <p:stCondLst>
                                    <p:cond delay="0"/>
                                  </p:stCondLst>
                                  <p:childTnLst>
                                    <p:set>
                                      <p:cBhvr>
                                        <p:cTn id="59" dur="1" fill="hold">
                                          <p:stCondLst>
                                            <p:cond delay="0"/>
                                          </p:stCondLst>
                                        </p:cTn>
                                        <p:tgtEl>
                                          <p:spTgt spid="3">
                                            <p:txEl>
                                              <p:pRg st="5" end="5"/>
                                            </p:txEl>
                                          </p:spTgt>
                                        </p:tgtEl>
                                        <p:attrNameLst>
                                          <p:attrName>style.visibility</p:attrName>
                                        </p:attrNameLst>
                                      </p:cBhvr>
                                      <p:to>
                                        <p:strVal val="visible"/>
                                      </p:to>
                                    </p:set>
                                    <p:animEffect transition="in" filter="wipe(down)">
                                      <p:cBhvr>
                                        <p:cTn id="60" dur="580">
                                          <p:stCondLst>
                                            <p:cond delay="0"/>
                                          </p:stCondLst>
                                        </p:cTn>
                                        <p:tgtEl>
                                          <p:spTgt spid="3">
                                            <p:txEl>
                                              <p:pRg st="5" end="5"/>
                                            </p:txEl>
                                          </p:spTgt>
                                        </p:tgtEl>
                                      </p:cBhvr>
                                    </p:animEffect>
                                    <p:anim calcmode="lin" valueType="num">
                                      <p:cBhvr>
                                        <p:cTn id="61"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66" dur="26">
                                          <p:stCondLst>
                                            <p:cond delay="650"/>
                                          </p:stCondLst>
                                        </p:cTn>
                                        <p:tgtEl>
                                          <p:spTgt spid="3">
                                            <p:txEl>
                                              <p:pRg st="5" end="5"/>
                                            </p:txEl>
                                          </p:spTgt>
                                        </p:tgtEl>
                                      </p:cBhvr>
                                      <p:to x="100000" y="60000"/>
                                    </p:animScale>
                                    <p:animScale>
                                      <p:cBhvr>
                                        <p:cTn id="67" dur="166" decel="50000">
                                          <p:stCondLst>
                                            <p:cond delay="676"/>
                                          </p:stCondLst>
                                        </p:cTn>
                                        <p:tgtEl>
                                          <p:spTgt spid="3">
                                            <p:txEl>
                                              <p:pRg st="5" end="5"/>
                                            </p:txEl>
                                          </p:spTgt>
                                        </p:tgtEl>
                                      </p:cBhvr>
                                      <p:to x="100000" y="100000"/>
                                    </p:animScale>
                                    <p:animScale>
                                      <p:cBhvr>
                                        <p:cTn id="68" dur="26">
                                          <p:stCondLst>
                                            <p:cond delay="1312"/>
                                          </p:stCondLst>
                                        </p:cTn>
                                        <p:tgtEl>
                                          <p:spTgt spid="3">
                                            <p:txEl>
                                              <p:pRg st="5" end="5"/>
                                            </p:txEl>
                                          </p:spTgt>
                                        </p:tgtEl>
                                      </p:cBhvr>
                                      <p:to x="100000" y="80000"/>
                                    </p:animScale>
                                    <p:animScale>
                                      <p:cBhvr>
                                        <p:cTn id="69" dur="166" decel="50000">
                                          <p:stCondLst>
                                            <p:cond delay="1338"/>
                                          </p:stCondLst>
                                        </p:cTn>
                                        <p:tgtEl>
                                          <p:spTgt spid="3">
                                            <p:txEl>
                                              <p:pRg st="5" end="5"/>
                                            </p:txEl>
                                          </p:spTgt>
                                        </p:tgtEl>
                                      </p:cBhvr>
                                      <p:to x="100000" y="100000"/>
                                    </p:animScale>
                                    <p:animScale>
                                      <p:cBhvr>
                                        <p:cTn id="70" dur="26">
                                          <p:stCondLst>
                                            <p:cond delay="1642"/>
                                          </p:stCondLst>
                                        </p:cTn>
                                        <p:tgtEl>
                                          <p:spTgt spid="3">
                                            <p:txEl>
                                              <p:pRg st="5" end="5"/>
                                            </p:txEl>
                                          </p:spTgt>
                                        </p:tgtEl>
                                      </p:cBhvr>
                                      <p:to x="100000" y="90000"/>
                                    </p:animScale>
                                    <p:animScale>
                                      <p:cBhvr>
                                        <p:cTn id="71" dur="166" decel="50000">
                                          <p:stCondLst>
                                            <p:cond delay="1668"/>
                                          </p:stCondLst>
                                        </p:cTn>
                                        <p:tgtEl>
                                          <p:spTgt spid="3">
                                            <p:txEl>
                                              <p:pRg st="5" end="5"/>
                                            </p:txEl>
                                          </p:spTgt>
                                        </p:tgtEl>
                                      </p:cBhvr>
                                      <p:to x="100000" y="100000"/>
                                    </p:animScale>
                                    <p:animScale>
                                      <p:cBhvr>
                                        <p:cTn id="72" dur="26">
                                          <p:stCondLst>
                                            <p:cond delay="1808"/>
                                          </p:stCondLst>
                                        </p:cTn>
                                        <p:tgtEl>
                                          <p:spTgt spid="3">
                                            <p:txEl>
                                              <p:pRg st="5" end="5"/>
                                            </p:txEl>
                                          </p:spTgt>
                                        </p:tgtEl>
                                      </p:cBhvr>
                                      <p:to x="100000" y="95000"/>
                                    </p:animScale>
                                    <p:animScale>
                                      <p:cBhvr>
                                        <p:cTn id="73"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FBBB0BA-0D11-E457-F2E0-F8DAB87A4A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A5BE760E-09E6-F038-19AF-75C2FE7A16A2}"/>
              </a:ext>
            </a:extLst>
          </p:cNvPr>
          <p:cNvSpPr>
            <a:spLocks noGrp="1"/>
          </p:cNvSpPr>
          <p:nvPr>
            <p:ph type="title"/>
          </p:nvPr>
        </p:nvSpPr>
        <p:spPr>
          <a:xfrm>
            <a:off x="351692" y="365127"/>
            <a:ext cx="10964594" cy="928468"/>
          </a:xfrm>
        </p:spPr>
        <p:txBody>
          <a:bodyPr>
            <a:normAutofit fontScale="90000"/>
          </a:bodyPr>
          <a:lstStyle/>
          <a:p>
            <a:pPr algn="ctr"/>
            <a:r>
              <a:rPr lang="en-US" b="1" dirty="0"/>
              <a:t/>
            </a:r>
            <a:br>
              <a:rPr lang="en-US" b="1" dirty="0"/>
            </a:br>
            <a:r>
              <a:rPr lang="en-US" b="1" dirty="0">
                <a:solidFill>
                  <a:srgbClr val="0000FF"/>
                </a:solidFill>
              </a:rPr>
              <a:t>CONCLUSION</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07383021-845C-8A08-7E08-84284414CAA4}"/>
              </a:ext>
            </a:extLst>
          </p:cNvPr>
          <p:cNvSpPr>
            <a:spLocks noGrp="1"/>
          </p:cNvSpPr>
          <p:nvPr>
            <p:ph idx="1"/>
          </p:nvPr>
        </p:nvSpPr>
        <p:spPr>
          <a:xfrm>
            <a:off x="1322362" y="1434905"/>
            <a:ext cx="10227213" cy="5057968"/>
          </a:xfrm>
        </p:spPr>
        <p:txBody>
          <a:bodyPr>
            <a:normAutofit fontScale="55000" lnSpcReduction="20000"/>
          </a:bodyPr>
          <a:lstStyle/>
          <a:p>
            <a:pPr lvl="0"/>
            <a:endParaRPr lang="en-US" b="1" dirty="0"/>
          </a:p>
          <a:p>
            <a:pPr marL="0" indent="0">
              <a:buNone/>
            </a:pPr>
            <a:r>
              <a:rPr lang="en-US" sz="5800" dirty="0"/>
              <a:t>Globally, with digitization, doing business has become easier and information are readily available. With the availability of TIN, BVN and NIN, Tax Authorities are exposed to having information to confirm transactions, even without the knowledge of the individual or corporate organization. </a:t>
            </a:r>
          </a:p>
          <a:p>
            <a:pPr marL="0" indent="0">
              <a:buNone/>
            </a:pPr>
            <a:endParaRPr lang="en-US" sz="5800" dirty="0"/>
          </a:p>
          <a:p>
            <a:pPr marL="0" indent="0" algn="ctr">
              <a:buNone/>
            </a:pPr>
            <a:r>
              <a:rPr lang="en-US" sz="6500" b="1" i="1" dirty="0">
                <a:solidFill>
                  <a:srgbClr val="FF0000"/>
                </a:solidFill>
              </a:rPr>
              <a:t>It is absolutely essential to do business with regulatory compliance mindset</a:t>
            </a:r>
            <a:r>
              <a:rPr lang="en-US" sz="4200" b="1" i="1" dirty="0">
                <a:solidFill>
                  <a:srgbClr val="FF0000"/>
                </a:solidFill>
              </a:rPr>
              <a:t>. </a:t>
            </a:r>
            <a:endParaRPr lang="en-US" sz="5200" b="1" i="1" dirty="0">
              <a:solidFill>
                <a:srgbClr val="FF0000"/>
              </a:solidFill>
            </a:endParaRPr>
          </a:p>
          <a:p>
            <a:pPr marL="0" indent="0">
              <a:buNone/>
            </a:pPr>
            <a:r>
              <a:rPr lang="en-US" sz="4000" b="1" dirty="0"/>
              <a:t> </a:t>
            </a:r>
          </a:p>
          <a:p>
            <a:pPr marL="0" indent="0">
              <a:buNone/>
            </a:pPr>
            <a:endParaRPr lang="en-US" dirty="0"/>
          </a:p>
        </p:txBody>
      </p:sp>
      <p:pic>
        <p:nvPicPr>
          <p:cNvPr id="4" name="Picture 3">
            <a:extLst>
              <a:ext uri="{FF2B5EF4-FFF2-40B4-BE49-F238E27FC236}">
                <a16:creationId xmlns:a16="http://schemas.microsoft.com/office/drawing/2014/main" xmlns="" id="{3C293C1F-0470-6371-7F21-A3446CC0F2F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68034" y="365127"/>
            <a:ext cx="1645090" cy="1273759"/>
          </a:xfrm>
          <a:prstGeom prst="rect">
            <a:avLst/>
          </a:prstGeom>
          <a:noFill/>
          <a:ln>
            <a:noFill/>
          </a:ln>
        </p:spPr>
      </p:pic>
    </p:spTree>
    <p:extLst>
      <p:ext uri="{BB962C8B-B14F-4D97-AF65-F5344CB8AC3E}">
        <p14:creationId xmlns:p14="http://schemas.microsoft.com/office/powerpoint/2010/main" val="2201130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D495E0D-2441-AFF2-AD67-27CC557C8F4B}"/>
              </a:ext>
            </a:extLst>
          </p:cNvPr>
          <p:cNvSpPr>
            <a:spLocks noGrp="1"/>
          </p:cNvSpPr>
          <p:nvPr>
            <p:ph idx="1"/>
          </p:nvPr>
        </p:nvSpPr>
        <p:spPr>
          <a:xfrm>
            <a:off x="872197" y="3826412"/>
            <a:ext cx="10592972" cy="2096086"/>
          </a:xfrm>
          <a:solidFill>
            <a:schemeClr val="accent1">
              <a:lumMod val="20000"/>
              <a:lumOff val="80000"/>
            </a:schemeClr>
          </a:solidFill>
        </p:spPr>
        <p:txBody>
          <a:bodyPr/>
          <a:lstStyle/>
          <a:p>
            <a:pPr marL="0" indent="0">
              <a:buNone/>
            </a:pPr>
            <a:endParaRPr lang="en-US" dirty="0"/>
          </a:p>
          <a:p>
            <a:pPr marL="0" indent="0">
              <a:buNone/>
            </a:pPr>
            <a:r>
              <a:rPr lang="en-US" sz="4400" b="1" dirty="0">
                <a:solidFill>
                  <a:srgbClr val="FF0000"/>
                </a:solidFill>
              </a:rPr>
              <a:t>Christo-Mary </a:t>
            </a:r>
            <a:r>
              <a:rPr lang="en-US" sz="4400" b="1" dirty="0" err="1">
                <a:solidFill>
                  <a:srgbClr val="FF0000"/>
                </a:solidFill>
              </a:rPr>
              <a:t>Udokang</a:t>
            </a:r>
            <a:r>
              <a:rPr lang="en-US" sz="4400" b="1" dirty="0">
                <a:solidFill>
                  <a:srgbClr val="FF0000"/>
                </a:solidFill>
              </a:rPr>
              <a:t> </a:t>
            </a:r>
            <a:r>
              <a:rPr lang="en-US" b="1" i="1" dirty="0"/>
              <a:t>PhD, FCA, FCIT,FNIM, KSJI</a:t>
            </a:r>
            <a:endParaRPr lang="en-US" sz="2400" b="1" i="1" dirty="0"/>
          </a:p>
          <a:p>
            <a:pPr marL="0" indent="0">
              <a:buNone/>
            </a:pPr>
            <a:r>
              <a:rPr lang="en-US" sz="2400" b="1" dirty="0"/>
              <a:t>+234 803 377 0310, 802 538 7702; </a:t>
            </a:r>
            <a:r>
              <a:rPr lang="en-US" sz="2400" b="1" i="1" dirty="0">
                <a:solidFill>
                  <a:srgbClr val="0000FF"/>
                </a:solidFill>
              </a:rPr>
              <a:t>chrisprudent4life@gmail.com</a:t>
            </a:r>
          </a:p>
        </p:txBody>
      </p:sp>
      <p:sp>
        <p:nvSpPr>
          <p:cNvPr id="4" name="Content Placeholder 2">
            <a:extLst>
              <a:ext uri="{FF2B5EF4-FFF2-40B4-BE49-F238E27FC236}">
                <a16:creationId xmlns:a16="http://schemas.microsoft.com/office/drawing/2014/main" xmlns="" id="{D7C76846-BAED-B7DB-F291-A6406AF2DEAB}"/>
              </a:ext>
            </a:extLst>
          </p:cNvPr>
          <p:cNvSpPr txBox="1">
            <a:spLocks/>
          </p:cNvSpPr>
          <p:nvPr/>
        </p:nvSpPr>
        <p:spPr>
          <a:xfrm>
            <a:off x="1461451" y="496612"/>
            <a:ext cx="9410529" cy="293238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en-US" sz="13800" b="1" i="1" dirty="0">
                <a:solidFill>
                  <a:srgbClr val="0000FF"/>
                </a:solidFill>
              </a:rPr>
              <a:t>Thank you</a:t>
            </a:r>
            <a:endParaRPr lang="en-US" sz="13800" b="1" dirty="0"/>
          </a:p>
          <a:p>
            <a:pPr marL="0" indent="0">
              <a:buFont typeface="Wingdings 3" charset="2"/>
              <a:buNone/>
            </a:pPr>
            <a:endParaRPr lang="en-US" sz="13800" b="1" dirty="0"/>
          </a:p>
        </p:txBody>
      </p:sp>
      <p:pic>
        <p:nvPicPr>
          <p:cNvPr id="2" name="Picture 1">
            <a:extLst>
              <a:ext uri="{FF2B5EF4-FFF2-40B4-BE49-F238E27FC236}">
                <a16:creationId xmlns:a16="http://schemas.microsoft.com/office/drawing/2014/main" xmlns="" id="{D1478D73-01C5-5D3C-E24C-EAD16F4B67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13622" y="5285618"/>
            <a:ext cx="1645090" cy="1273759"/>
          </a:xfrm>
          <a:prstGeom prst="rect">
            <a:avLst/>
          </a:prstGeom>
          <a:noFill/>
          <a:ln>
            <a:noFill/>
          </a:ln>
        </p:spPr>
      </p:pic>
    </p:spTree>
    <p:extLst>
      <p:ext uri="{BB962C8B-B14F-4D97-AF65-F5344CB8AC3E}">
        <p14:creationId xmlns:p14="http://schemas.microsoft.com/office/powerpoint/2010/main" val="2061823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anim calcmode="lin" valueType="num">
                                      <p:cBhvr>
                                        <p:cTn id="8" dur="20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p:cTn id="14" dur="1000" fill="hold"/>
                                        <p:tgtEl>
                                          <p:spTgt spid="3">
                                            <p:bg/>
                                          </p:spTgt>
                                        </p:tgtEl>
                                        <p:attrNameLst>
                                          <p:attrName>ppt_w</p:attrName>
                                        </p:attrNameLst>
                                      </p:cBhvr>
                                      <p:tavLst>
                                        <p:tav tm="0">
                                          <p:val>
                                            <p:fltVal val="0"/>
                                          </p:val>
                                        </p:tav>
                                        <p:tav tm="100000">
                                          <p:val>
                                            <p:strVal val="#ppt_w"/>
                                          </p:val>
                                        </p:tav>
                                      </p:tavLst>
                                    </p:anim>
                                    <p:anim calcmode="lin" valueType="num">
                                      <p:cBhvr>
                                        <p:cTn id="15" dur="1000" fill="hold"/>
                                        <p:tgtEl>
                                          <p:spTgt spid="3">
                                            <p:bg/>
                                          </p:spTgt>
                                        </p:tgtEl>
                                        <p:attrNameLst>
                                          <p:attrName>ppt_h</p:attrName>
                                        </p:attrNameLst>
                                      </p:cBhvr>
                                      <p:tavLst>
                                        <p:tav tm="0">
                                          <p:val>
                                            <p:fltVal val="0"/>
                                          </p:val>
                                        </p:tav>
                                        <p:tav tm="100000">
                                          <p:val>
                                            <p:strVal val="#ppt_h"/>
                                          </p:val>
                                        </p:tav>
                                      </p:tavLst>
                                    </p:anim>
                                    <p:anim calcmode="lin" valueType="num">
                                      <p:cBhvr>
                                        <p:cTn id="16" dur="1000" fill="hold"/>
                                        <p:tgtEl>
                                          <p:spTgt spid="3">
                                            <p:bg/>
                                          </p:spTgt>
                                        </p:tgtEl>
                                        <p:attrNameLst>
                                          <p:attrName>style.rotation</p:attrName>
                                        </p:attrNameLst>
                                      </p:cBhvr>
                                      <p:tavLst>
                                        <p:tav tm="0">
                                          <p:val>
                                            <p:fltVal val="90"/>
                                          </p:val>
                                        </p:tav>
                                        <p:tav tm="100000">
                                          <p:val>
                                            <p:fltVal val="0"/>
                                          </p:val>
                                        </p:tav>
                                      </p:tavLst>
                                    </p:anim>
                                    <p:animEffect transition="in" filter="fade">
                                      <p:cBhvr>
                                        <p:cTn id="17" dur="1000"/>
                                        <p:tgtEl>
                                          <p:spTgt spid="3">
                                            <p:bg/>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A547FC-17C7-366C-3265-93BA5CF6F9AF}"/>
              </a:ext>
            </a:extLst>
          </p:cNvPr>
          <p:cNvSpPr>
            <a:spLocks noGrp="1"/>
          </p:cNvSpPr>
          <p:nvPr>
            <p:ph type="title"/>
          </p:nvPr>
        </p:nvSpPr>
        <p:spPr>
          <a:xfrm>
            <a:off x="337625" y="365126"/>
            <a:ext cx="11016175" cy="746222"/>
          </a:xfrm>
          <a:solidFill>
            <a:schemeClr val="tx1"/>
          </a:solidFill>
        </p:spPr>
        <p:txBody>
          <a:bodyPr>
            <a:normAutofit fontScale="90000"/>
          </a:bodyPr>
          <a:lstStyle/>
          <a:p>
            <a:r>
              <a:rPr lang="en-US" b="1" dirty="0">
                <a:solidFill>
                  <a:schemeClr val="bg1"/>
                </a:solidFill>
              </a:rPr>
              <a:t>PREAMBLE</a:t>
            </a:r>
            <a:r>
              <a:rPr lang="en-US" b="1" dirty="0"/>
              <a:t/>
            </a:r>
            <a:br>
              <a:rPr lang="en-US" b="1" dirty="0"/>
            </a:br>
            <a:r>
              <a:rPr lang="en-US" dirty="0"/>
              <a:t/>
            </a:r>
            <a:br>
              <a:rPr lang="en-US" dirty="0"/>
            </a:br>
            <a:endParaRPr lang="en-US" dirty="0"/>
          </a:p>
        </p:txBody>
      </p:sp>
      <p:sp>
        <p:nvSpPr>
          <p:cNvPr id="3" name="Content Placeholder 2">
            <a:extLst>
              <a:ext uri="{FF2B5EF4-FFF2-40B4-BE49-F238E27FC236}">
                <a16:creationId xmlns:a16="http://schemas.microsoft.com/office/drawing/2014/main" xmlns="" id="{A5502885-37EA-B899-74F8-FB8DC3BF5C11}"/>
              </a:ext>
            </a:extLst>
          </p:cNvPr>
          <p:cNvSpPr>
            <a:spLocks noGrp="1"/>
          </p:cNvSpPr>
          <p:nvPr>
            <p:ph idx="1"/>
          </p:nvPr>
        </p:nvSpPr>
        <p:spPr>
          <a:xfrm>
            <a:off x="337625" y="1111348"/>
            <a:ext cx="11282289" cy="5381525"/>
          </a:xfrm>
        </p:spPr>
        <p:txBody>
          <a:bodyPr>
            <a:normAutofit/>
          </a:bodyPr>
          <a:lstStyle/>
          <a:p>
            <a:r>
              <a:rPr lang="en-US" sz="3600" dirty="0"/>
              <a:t>The Nigerian Tax Act (NTA), 2025 is not a new law, but a rebranded package with comprehensive codified contents. </a:t>
            </a:r>
          </a:p>
          <a:p>
            <a:r>
              <a:rPr lang="en-US" sz="3600" dirty="0"/>
              <a:t>The over 215 pages document provides a unified fiscal legislation governing taxation in Nigeria. It applies throughout Nigeria to any person required to comply with any provision of the tax laws whether personally or on behalf of another person. </a:t>
            </a:r>
          </a:p>
          <a:p>
            <a:endParaRPr lang="en-US" sz="3600" dirty="0"/>
          </a:p>
          <a:p>
            <a:endParaRPr lang="en-US" dirty="0"/>
          </a:p>
        </p:txBody>
      </p:sp>
      <p:pic>
        <p:nvPicPr>
          <p:cNvPr id="4" name="Picture 3">
            <a:extLst>
              <a:ext uri="{FF2B5EF4-FFF2-40B4-BE49-F238E27FC236}">
                <a16:creationId xmlns:a16="http://schemas.microsoft.com/office/drawing/2014/main" xmlns="" id="{5A5CBDA8-D260-DF35-B2B7-9FAD8778B79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08711" y="5219113"/>
            <a:ext cx="1645090" cy="1273759"/>
          </a:xfrm>
          <a:prstGeom prst="rect">
            <a:avLst/>
          </a:prstGeom>
          <a:noFill/>
          <a:ln>
            <a:noFill/>
          </a:ln>
        </p:spPr>
      </p:pic>
    </p:spTree>
    <p:extLst>
      <p:ext uri="{BB962C8B-B14F-4D97-AF65-F5344CB8AC3E}">
        <p14:creationId xmlns:p14="http://schemas.microsoft.com/office/powerpoint/2010/main" val="2885256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7729B51-8B24-BF11-9859-B066FA686C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DE5C9D43-E75E-21C6-E3F3-EB7BE4E97FC6}"/>
              </a:ext>
            </a:extLst>
          </p:cNvPr>
          <p:cNvSpPr>
            <a:spLocks noGrp="1"/>
          </p:cNvSpPr>
          <p:nvPr>
            <p:ph type="title"/>
          </p:nvPr>
        </p:nvSpPr>
        <p:spPr>
          <a:xfrm>
            <a:off x="838200" y="365126"/>
            <a:ext cx="10515600" cy="732154"/>
          </a:xfrm>
          <a:solidFill>
            <a:schemeClr val="accent2"/>
          </a:solidFill>
        </p:spPr>
        <p:txBody>
          <a:bodyPr>
            <a:normAutofit fontScale="90000"/>
          </a:bodyPr>
          <a:lstStyle/>
          <a:p>
            <a:pPr algn="ctr"/>
            <a:r>
              <a:rPr lang="en-US" b="1" dirty="0"/>
              <a:t/>
            </a:r>
            <a:br>
              <a:rPr lang="en-US" b="1" dirty="0"/>
            </a:br>
            <a:r>
              <a:rPr lang="en-US" b="1" dirty="0"/>
              <a:t/>
            </a:r>
            <a:br>
              <a:rPr lang="en-US" b="1" dirty="0"/>
            </a:br>
            <a:r>
              <a:rPr lang="en-US" b="1" dirty="0"/>
              <a:t/>
            </a:r>
            <a:br>
              <a:rPr lang="en-US" b="1" dirty="0"/>
            </a:br>
            <a:r>
              <a:rPr lang="en-US" b="1" dirty="0">
                <a:solidFill>
                  <a:srgbClr val="0000FF"/>
                </a:solidFill>
              </a:rPr>
              <a:t>TRAINING OBJECTIVES</a:t>
            </a:r>
            <a:r>
              <a:rPr lang="en-US" dirty="0"/>
              <a:t/>
            </a:r>
            <a:br>
              <a:rPr lang="en-US" dirty="0"/>
            </a:br>
            <a:r>
              <a:rPr lang="en-US" b="1" dirty="0"/>
              <a:t/>
            </a:r>
            <a:br>
              <a:rPr lang="en-US" b="1" dirty="0"/>
            </a:br>
            <a:r>
              <a:rPr lang="en-US" dirty="0"/>
              <a:t/>
            </a:r>
            <a:br>
              <a:rPr lang="en-US" dirty="0"/>
            </a:br>
            <a:endParaRPr lang="en-US" dirty="0"/>
          </a:p>
        </p:txBody>
      </p:sp>
      <p:sp>
        <p:nvSpPr>
          <p:cNvPr id="3" name="Content Placeholder 2">
            <a:extLst>
              <a:ext uri="{FF2B5EF4-FFF2-40B4-BE49-F238E27FC236}">
                <a16:creationId xmlns:a16="http://schemas.microsoft.com/office/drawing/2014/main" xmlns="" id="{3A78EA6B-CF64-72E8-A0ED-7285C654EE1D}"/>
              </a:ext>
            </a:extLst>
          </p:cNvPr>
          <p:cNvSpPr>
            <a:spLocks noGrp="1"/>
          </p:cNvSpPr>
          <p:nvPr>
            <p:ph idx="1"/>
          </p:nvPr>
        </p:nvSpPr>
        <p:spPr>
          <a:xfrm>
            <a:off x="351692" y="1364566"/>
            <a:ext cx="11451102" cy="5128308"/>
          </a:xfrm>
        </p:spPr>
        <p:txBody>
          <a:bodyPr>
            <a:normAutofit/>
          </a:bodyPr>
          <a:lstStyle/>
          <a:p>
            <a:pPr lvl="0"/>
            <a:r>
              <a:rPr lang="en-US" sz="4400" dirty="0"/>
              <a:t>Enlighten Tax payers, and prepare their readiness towards regular compliance in payment of taxes</a:t>
            </a:r>
          </a:p>
          <a:p>
            <a:pPr lvl="0"/>
            <a:r>
              <a:rPr lang="en-US" sz="4400" dirty="0"/>
              <a:t>Bring to knowledge the penalties and liabilities on defaults</a:t>
            </a:r>
          </a:p>
          <a:p>
            <a:pPr lvl="0"/>
            <a:r>
              <a:rPr lang="en-US" sz="4400" dirty="0"/>
              <a:t>Advise on the possible ways to comply and avoid penalties and enjoy Tax benefits </a:t>
            </a:r>
          </a:p>
          <a:p>
            <a:endParaRPr lang="en-US" sz="4000" dirty="0"/>
          </a:p>
          <a:p>
            <a:endParaRPr lang="en-US" dirty="0"/>
          </a:p>
        </p:txBody>
      </p:sp>
      <p:pic>
        <p:nvPicPr>
          <p:cNvPr id="4" name="Picture 3">
            <a:extLst>
              <a:ext uri="{FF2B5EF4-FFF2-40B4-BE49-F238E27FC236}">
                <a16:creationId xmlns:a16="http://schemas.microsoft.com/office/drawing/2014/main" xmlns="" id="{A8EF99DB-073F-57B4-C5F1-939B312E8D7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08711" y="5331655"/>
            <a:ext cx="1645090" cy="1161217"/>
          </a:xfrm>
          <a:prstGeom prst="rect">
            <a:avLst/>
          </a:prstGeom>
          <a:noFill/>
          <a:ln>
            <a:noFill/>
          </a:ln>
        </p:spPr>
      </p:pic>
    </p:spTree>
    <p:extLst>
      <p:ext uri="{BB962C8B-B14F-4D97-AF65-F5344CB8AC3E}">
        <p14:creationId xmlns:p14="http://schemas.microsoft.com/office/powerpoint/2010/main" val="1730471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wipe(down)">
                                      <p:cBhvr>
                                        <p:cTn id="13" dur="580">
                                          <p:stCondLst>
                                            <p:cond delay="0"/>
                                          </p:stCondLst>
                                        </p:cTn>
                                        <p:tgtEl>
                                          <p:spTgt spid="3">
                                            <p:txEl>
                                              <p:pRg st="1" end="1"/>
                                            </p:txEl>
                                          </p:spTgt>
                                        </p:tgtEl>
                                      </p:cBhvr>
                                    </p:animEffect>
                                    <p:anim calcmode="lin" valueType="num">
                                      <p:cBhvr>
                                        <p:cTn id="1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xEl>
                                              <p:pRg st="1" end="1"/>
                                            </p:txEl>
                                          </p:spTgt>
                                        </p:tgtEl>
                                      </p:cBhvr>
                                      <p:to x="100000" y="60000"/>
                                    </p:animScale>
                                    <p:animScale>
                                      <p:cBhvr>
                                        <p:cTn id="20" dur="166" decel="50000">
                                          <p:stCondLst>
                                            <p:cond delay="676"/>
                                          </p:stCondLst>
                                        </p:cTn>
                                        <p:tgtEl>
                                          <p:spTgt spid="3">
                                            <p:txEl>
                                              <p:pRg st="1" end="1"/>
                                            </p:txEl>
                                          </p:spTgt>
                                        </p:tgtEl>
                                      </p:cBhvr>
                                      <p:to x="100000" y="100000"/>
                                    </p:animScale>
                                    <p:animScale>
                                      <p:cBhvr>
                                        <p:cTn id="21" dur="26">
                                          <p:stCondLst>
                                            <p:cond delay="1312"/>
                                          </p:stCondLst>
                                        </p:cTn>
                                        <p:tgtEl>
                                          <p:spTgt spid="3">
                                            <p:txEl>
                                              <p:pRg st="1" end="1"/>
                                            </p:txEl>
                                          </p:spTgt>
                                        </p:tgtEl>
                                      </p:cBhvr>
                                      <p:to x="100000" y="80000"/>
                                    </p:animScale>
                                    <p:animScale>
                                      <p:cBhvr>
                                        <p:cTn id="22" dur="166" decel="50000">
                                          <p:stCondLst>
                                            <p:cond delay="1338"/>
                                          </p:stCondLst>
                                        </p:cTn>
                                        <p:tgtEl>
                                          <p:spTgt spid="3">
                                            <p:txEl>
                                              <p:pRg st="1" end="1"/>
                                            </p:txEl>
                                          </p:spTgt>
                                        </p:tgtEl>
                                      </p:cBhvr>
                                      <p:to x="100000" y="100000"/>
                                    </p:animScale>
                                    <p:animScale>
                                      <p:cBhvr>
                                        <p:cTn id="23" dur="26">
                                          <p:stCondLst>
                                            <p:cond delay="1642"/>
                                          </p:stCondLst>
                                        </p:cTn>
                                        <p:tgtEl>
                                          <p:spTgt spid="3">
                                            <p:txEl>
                                              <p:pRg st="1" end="1"/>
                                            </p:txEl>
                                          </p:spTgt>
                                        </p:tgtEl>
                                      </p:cBhvr>
                                      <p:to x="100000" y="90000"/>
                                    </p:animScale>
                                    <p:animScale>
                                      <p:cBhvr>
                                        <p:cTn id="24" dur="166" decel="50000">
                                          <p:stCondLst>
                                            <p:cond delay="1668"/>
                                          </p:stCondLst>
                                        </p:cTn>
                                        <p:tgtEl>
                                          <p:spTgt spid="3">
                                            <p:txEl>
                                              <p:pRg st="1" end="1"/>
                                            </p:txEl>
                                          </p:spTgt>
                                        </p:tgtEl>
                                      </p:cBhvr>
                                      <p:to x="100000" y="100000"/>
                                    </p:animScale>
                                    <p:animScale>
                                      <p:cBhvr>
                                        <p:cTn id="25" dur="26">
                                          <p:stCondLst>
                                            <p:cond delay="1808"/>
                                          </p:stCondLst>
                                        </p:cTn>
                                        <p:tgtEl>
                                          <p:spTgt spid="3">
                                            <p:txEl>
                                              <p:pRg st="1" end="1"/>
                                            </p:txEl>
                                          </p:spTgt>
                                        </p:tgtEl>
                                      </p:cBhvr>
                                      <p:to x="100000" y="95000"/>
                                    </p:animScale>
                                    <p:animScale>
                                      <p:cBhvr>
                                        <p:cTn id="26" dur="166" decel="50000">
                                          <p:stCondLst>
                                            <p:cond delay="1834"/>
                                          </p:stCondLst>
                                        </p:cTn>
                                        <p:tgtEl>
                                          <p:spTgt spid="3">
                                            <p:txEl>
                                              <p:pRg st="1" end="1"/>
                                            </p:txEl>
                                          </p:spTgt>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2086C76-1807-4AFA-7D64-54E3129ED1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2D3F4789-0B10-AF78-595A-499986459683}"/>
              </a:ext>
            </a:extLst>
          </p:cNvPr>
          <p:cNvSpPr>
            <a:spLocks noGrp="1"/>
          </p:cNvSpPr>
          <p:nvPr>
            <p:ph type="title"/>
          </p:nvPr>
        </p:nvSpPr>
        <p:spPr>
          <a:xfrm>
            <a:off x="253219" y="365126"/>
            <a:ext cx="11100582" cy="746222"/>
          </a:xfrm>
          <a:solidFill>
            <a:schemeClr val="accent6"/>
          </a:solidFill>
        </p:spPr>
        <p:txBody>
          <a:bodyPr>
            <a:normAutofit fontScale="90000"/>
          </a:bodyPr>
          <a:lstStyle/>
          <a:p>
            <a:r>
              <a:rPr lang="en-US" b="1" dirty="0"/>
              <a:t/>
            </a:r>
            <a:br>
              <a:rPr lang="en-US" b="1" dirty="0"/>
            </a:br>
            <a:r>
              <a:rPr lang="en-US" b="1" dirty="0"/>
              <a:t/>
            </a:r>
            <a:br>
              <a:rPr lang="en-US" b="1" dirty="0"/>
            </a:br>
            <a:r>
              <a:rPr lang="en-US" b="1" dirty="0"/>
              <a:t/>
            </a:r>
            <a:br>
              <a:rPr lang="en-US" b="1" dirty="0"/>
            </a:br>
            <a:r>
              <a:rPr lang="en-US" b="1" i="1" dirty="0"/>
              <a:t>BASIC DEFINITION (1)</a:t>
            </a:r>
            <a:br>
              <a:rPr lang="en-US" b="1" i="1" dirty="0"/>
            </a:br>
            <a:r>
              <a:rPr lang="en-US" b="1" i="1" dirty="0"/>
              <a:t/>
            </a:r>
            <a:br>
              <a:rPr lang="en-US" b="1" i="1" dirty="0"/>
            </a:br>
            <a:r>
              <a:rPr lang="en-US" dirty="0"/>
              <a:t/>
            </a:r>
            <a:br>
              <a:rPr lang="en-US" dirty="0"/>
            </a:br>
            <a:endParaRPr lang="en-US" dirty="0"/>
          </a:p>
        </p:txBody>
      </p:sp>
      <p:sp>
        <p:nvSpPr>
          <p:cNvPr id="3" name="Content Placeholder 2">
            <a:extLst>
              <a:ext uri="{FF2B5EF4-FFF2-40B4-BE49-F238E27FC236}">
                <a16:creationId xmlns:a16="http://schemas.microsoft.com/office/drawing/2014/main" xmlns="" id="{0E442131-5763-73ED-7CE0-CBE93F47E25D}"/>
              </a:ext>
            </a:extLst>
          </p:cNvPr>
          <p:cNvSpPr>
            <a:spLocks noGrp="1"/>
          </p:cNvSpPr>
          <p:nvPr>
            <p:ph idx="1"/>
          </p:nvPr>
        </p:nvSpPr>
        <p:spPr>
          <a:xfrm>
            <a:off x="351692" y="1364566"/>
            <a:ext cx="11451102" cy="5128308"/>
          </a:xfrm>
          <a:solidFill>
            <a:schemeClr val="bg1">
              <a:lumMod val="85000"/>
            </a:schemeClr>
          </a:solidFill>
        </p:spPr>
        <p:txBody>
          <a:bodyPr>
            <a:normAutofit/>
          </a:bodyPr>
          <a:lstStyle/>
          <a:p>
            <a:pPr lvl="0"/>
            <a:r>
              <a:rPr lang="en-US" sz="4000" b="1" dirty="0">
                <a:solidFill>
                  <a:srgbClr val="0000FF"/>
                </a:solidFill>
              </a:rPr>
              <a:t>Taxable Person</a:t>
            </a:r>
            <a:endParaRPr lang="en-US" sz="4000" dirty="0">
              <a:solidFill>
                <a:srgbClr val="0000FF"/>
              </a:solidFill>
            </a:endParaRPr>
          </a:p>
          <a:p>
            <a:pPr marL="0" indent="0">
              <a:buNone/>
            </a:pPr>
            <a:r>
              <a:rPr lang="en-US" sz="4400" dirty="0"/>
              <a:t>An individual or entity capable of earning income and such taxable person is subject to taxation under relevant laws of a jurisdiction. </a:t>
            </a:r>
          </a:p>
          <a:p>
            <a:pPr marL="0" indent="0">
              <a:buNone/>
            </a:pPr>
            <a:r>
              <a:rPr lang="en-US" sz="4400" dirty="0"/>
              <a:t>A taxable person or entity is required to register with appropriate tax authorities because they are independently carrying out economic activities or business that generate income.</a:t>
            </a:r>
          </a:p>
          <a:p>
            <a:pPr marL="0" indent="0">
              <a:buNone/>
            </a:pPr>
            <a:endParaRPr lang="en-US" sz="1800" dirty="0"/>
          </a:p>
        </p:txBody>
      </p:sp>
      <p:pic>
        <p:nvPicPr>
          <p:cNvPr id="4" name="Picture 3">
            <a:extLst>
              <a:ext uri="{FF2B5EF4-FFF2-40B4-BE49-F238E27FC236}">
                <a16:creationId xmlns:a16="http://schemas.microsoft.com/office/drawing/2014/main" xmlns="" id="{1D1955CD-D52C-1E6E-F352-D218644AA66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57704" y="474468"/>
            <a:ext cx="1645090" cy="1273759"/>
          </a:xfrm>
          <a:prstGeom prst="rect">
            <a:avLst/>
          </a:prstGeom>
          <a:noFill/>
          <a:ln>
            <a:noFill/>
          </a:ln>
        </p:spPr>
      </p:pic>
    </p:spTree>
    <p:extLst>
      <p:ext uri="{BB962C8B-B14F-4D97-AF65-F5344CB8AC3E}">
        <p14:creationId xmlns:p14="http://schemas.microsoft.com/office/powerpoint/2010/main" val="308904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3678A7C-2E57-C734-40A3-97A3A758D1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494D1C35-797B-50D2-B9E0-235317C0E623}"/>
              </a:ext>
            </a:extLst>
          </p:cNvPr>
          <p:cNvSpPr>
            <a:spLocks noGrp="1"/>
          </p:cNvSpPr>
          <p:nvPr>
            <p:ph type="title"/>
          </p:nvPr>
        </p:nvSpPr>
        <p:spPr>
          <a:xfrm>
            <a:off x="590843" y="365126"/>
            <a:ext cx="10762957" cy="872198"/>
          </a:xfrm>
          <a:solidFill>
            <a:schemeClr val="accent6">
              <a:lumMod val="60000"/>
              <a:lumOff val="40000"/>
            </a:schemeClr>
          </a:solidFill>
        </p:spPr>
        <p:txBody>
          <a:bodyPr>
            <a:normAutofit fontScale="90000"/>
          </a:bodyPr>
          <a:lstStyle/>
          <a:p>
            <a:r>
              <a:rPr lang="en-US" b="1" dirty="0"/>
              <a:t/>
            </a:r>
            <a:br>
              <a:rPr lang="en-US" b="1" dirty="0"/>
            </a:br>
            <a:r>
              <a:rPr lang="en-US" b="1" dirty="0"/>
              <a:t/>
            </a:r>
            <a:br>
              <a:rPr lang="en-US" b="1" dirty="0"/>
            </a:br>
            <a:r>
              <a:rPr lang="en-US" b="1" dirty="0"/>
              <a:t/>
            </a:r>
            <a:br>
              <a:rPr lang="en-US" b="1" dirty="0"/>
            </a:br>
            <a:r>
              <a:rPr lang="en-US" b="1" dirty="0"/>
              <a:t>BASIC DEFINITION (2)</a:t>
            </a:r>
            <a:r>
              <a:rPr lang="en-US" dirty="0"/>
              <a:t/>
            </a:r>
            <a:br>
              <a:rPr lang="en-US" dirty="0"/>
            </a:br>
            <a:r>
              <a:rPr lang="en-US" b="1" dirty="0"/>
              <a:t/>
            </a:r>
            <a:br>
              <a:rPr lang="en-US" b="1" dirty="0"/>
            </a:br>
            <a:r>
              <a:rPr lang="en-US" dirty="0"/>
              <a:t/>
            </a:r>
            <a:br>
              <a:rPr lang="en-US" dirty="0"/>
            </a:br>
            <a:endParaRPr lang="en-US" dirty="0"/>
          </a:p>
        </p:txBody>
      </p:sp>
      <p:sp>
        <p:nvSpPr>
          <p:cNvPr id="3" name="Content Placeholder 2">
            <a:extLst>
              <a:ext uri="{FF2B5EF4-FFF2-40B4-BE49-F238E27FC236}">
                <a16:creationId xmlns:a16="http://schemas.microsoft.com/office/drawing/2014/main" xmlns="" id="{D3B58D7D-404E-88AB-BF1F-00F721EFEB04}"/>
              </a:ext>
            </a:extLst>
          </p:cNvPr>
          <p:cNvSpPr>
            <a:spLocks noGrp="1"/>
          </p:cNvSpPr>
          <p:nvPr>
            <p:ph idx="1"/>
          </p:nvPr>
        </p:nvSpPr>
        <p:spPr>
          <a:xfrm>
            <a:off x="1603716" y="1364566"/>
            <a:ext cx="10199077" cy="5128308"/>
          </a:xfrm>
        </p:spPr>
        <p:txBody>
          <a:bodyPr>
            <a:normAutofit fontScale="62500" lnSpcReduction="20000"/>
          </a:bodyPr>
          <a:lstStyle/>
          <a:p>
            <a:pPr lvl="0"/>
            <a:r>
              <a:rPr lang="en-US" sz="8600" b="1" dirty="0">
                <a:solidFill>
                  <a:srgbClr val="0000FF"/>
                </a:solidFill>
              </a:rPr>
              <a:t>Taxable Income</a:t>
            </a:r>
            <a:endParaRPr lang="en-US" sz="8600" dirty="0">
              <a:solidFill>
                <a:srgbClr val="0000FF"/>
              </a:solidFill>
            </a:endParaRPr>
          </a:p>
          <a:p>
            <a:pPr marL="0" indent="0">
              <a:buNone/>
            </a:pPr>
            <a:r>
              <a:rPr lang="en-US" sz="8600" dirty="0"/>
              <a:t>Amount of an individual’s or business earnings that is subject to taxation by Governments. after eligible deductions and exemptions have been applied.</a:t>
            </a:r>
          </a:p>
        </p:txBody>
      </p:sp>
      <p:pic>
        <p:nvPicPr>
          <p:cNvPr id="4" name="Picture 3">
            <a:extLst>
              <a:ext uri="{FF2B5EF4-FFF2-40B4-BE49-F238E27FC236}">
                <a16:creationId xmlns:a16="http://schemas.microsoft.com/office/drawing/2014/main" xmlns="" id="{C0ADC4A5-0629-CD22-CB55-0B1E2616AC0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57703" y="365126"/>
            <a:ext cx="1645090" cy="1273759"/>
          </a:xfrm>
          <a:prstGeom prst="rect">
            <a:avLst/>
          </a:prstGeom>
          <a:noFill/>
          <a:ln>
            <a:noFill/>
          </a:ln>
        </p:spPr>
      </p:pic>
    </p:spTree>
    <p:extLst>
      <p:ext uri="{BB962C8B-B14F-4D97-AF65-F5344CB8AC3E}">
        <p14:creationId xmlns:p14="http://schemas.microsoft.com/office/powerpoint/2010/main" val="29830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1F63737-A1EE-C382-AF7A-9098C10209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60921A3B-6055-6DDF-C5BC-47E1397C3591}"/>
              </a:ext>
            </a:extLst>
          </p:cNvPr>
          <p:cNvSpPr>
            <a:spLocks noGrp="1"/>
          </p:cNvSpPr>
          <p:nvPr>
            <p:ph type="title"/>
          </p:nvPr>
        </p:nvSpPr>
        <p:spPr>
          <a:xfrm>
            <a:off x="211015" y="365126"/>
            <a:ext cx="11142785" cy="872198"/>
          </a:xfrm>
          <a:solidFill>
            <a:schemeClr val="accent6">
              <a:lumMod val="60000"/>
              <a:lumOff val="40000"/>
            </a:schemeClr>
          </a:solidFill>
        </p:spPr>
        <p:txBody>
          <a:bodyPr>
            <a:normAutofit fontScale="90000"/>
          </a:bodyPr>
          <a:lstStyle/>
          <a:p>
            <a:r>
              <a:rPr lang="en-US" b="1" dirty="0"/>
              <a:t/>
            </a:r>
            <a:br>
              <a:rPr lang="en-US" b="1" dirty="0"/>
            </a:br>
            <a:r>
              <a:rPr lang="en-US" b="1" dirty="0"/>
              <a:t/>
            </a:r>
            <a:br>
              <a:rPr lang="en-US" b="1" dirty="0"/>
            </a:br>
            <a:r>
              <a:rPr lang="en-US" b="1" dirty="0"/>
              <a:t/>
            </a:r>
            <a:br>
              <a:rPr lang="en-US" b="1" dirty="0"/>
            </a:br>
            <a:r>
              <a:rPr lang="en-US" b="1" dirty="0"/>
              <a:t>BASIC DEFINITION (3)</a:t>
            </a:r>
            <a:r>
              <a:rPr lang="en-US" dirty="0"/>
              <a:t/>
            </a:r>
            <a:br>
              <a:rPr lang="en-US" dirty="0"/>
            </a:br>
            <a:r>
              <a:rPr lang="en-US" b="1" dirty="0"/>
              <a:t/>
            </a:r>
            <a:br>
              <a:rPr lang="en-US" b="1" dirty="0"/>
            </a:br>
            <a:r>
              <a:rPr lang="en-US" dirty="0"/>
              <a:t/>
            </a:r>
            <a:br>
              <a:rPr lang="en-US" dirty="0"/>
            </a:br>
            <a:endParaRPr lang="en-US" dirty="0"/>
          </a:p>
        </p:txBody>
      </p:sp>
      <p:sp>
        <p:nvSpPr>
          <p:cNvPr id="3" name="Content Placeholder 2">
            <a:extLst>
              <a:ext uri="{FF2B5EF4-FFF2-40B4-BE49-F238E27FC236}">
                <a16:creationId xmlns:a16="http://schemas.microsoft.com/office/drawing/2014/main" xmlns="" id="{5D4030FB-4126-44D9-3AD7-A45749398FE4}"/>
              </a:ext>
            </a:extLst>
          </p:cNvPr>
          <p:cNvSpPr>
            <a:spLocks noGrp="1"/>
          </p:cNvSpPr>
          <p:nvPr>
            <p:ph idx="1"/>
          </p:nvPr>
        </p:nvSpPr>
        <p:spPr>
          <a:xfrm>
            <a:off x="351692" y="1364566"/>
            <a:ext cx="11451102" cy="5128308"/>
          </a:xfrm>
        </p:spPr>
        <p:txBody>
          <a:bodyPr>
            <a:normAutofit fontScale="25000" lnSpcReduction="20000"/>
          </a:bodyPr>
          <a:lstStyle/>
          <a:p>
            <a:pPr lvl="0"/>
            <a:r>
              <a:rPr lang="en-US" sz="17600" b="1" dirty="0">
                <a:solidFill>
                  <a:srgbClr val="0000FF"/>
                </a:solidFill>
              </a:rPr>
              <a:t>Tax Avoidance</a:t>
            </a:r>
            <a:endParaRPr lang="en-US" sz="17600" dirty="0">
              <a:solidFill>
                <a:srgbClr val="0000FF"/>
              </a:solidFill>
            </a:endParaRPr>
          </a:p>
          <a:p>
            <a:pPr marL="0" indent="0">
              <a:buNone/>
            </a:pPr>
            <a:r>
              <a:rPr lang="en-US" sz="17600" dirty="0"/>
              <a:t>The use of legal provisions and loopholes within the tax code to minimize tax liability. </a:t>
            </a:r>
          </a:p>
          <a:p>
            <a:pPr marL="0" indent="0">
              <a:buNone/>
            </a:pPr>
            <a:endParaRPr lang="en-US" sz="14400" dirty="0"/>
          </a:p>
          <a:p>
            <a:pPr lvl="0"/>
            <a:r>
              <a:rPr lang="en-US" sz="17600" b="1" dirty="0">
                <a:solidFill>
                  <a:srgbClr val="0000FF"/>
                </a:solidFill>
              </a:rPr>
              <a:t>Tax Evasion</a:t>
            </a:r>
            <a:endParaRPr lang="en-US" sz="17600" dirty="0">
              <a:solidFill>
                <a:srgbClr val="0000FF"/>
              </a:solidFill>
            </a:endParaRPr>
          </a:p>
          <a:p>
            <a:pPr marL="0" indent="0">
              <a:buNone/>
            </a:pPr>
            <a:r>
              <a:rPr lang="en-US" sz="17600" dirty="0"/>
              <a:t>The involvement and application of illegal and fraudulent means to avoid paying taxes owed and such similar conducts that results in non-payment of due taxes.</a:t>
            </a:r>
          </a:p>
          <a:p>
            <a:pPr marL="0" indent="0">
              <a:buNone/>
            </a:pPr>
            <a:endParaRPr lang="en-US" sz="8600" dirty="0"/>
          </a:p>
          <a:p>
            <a:endParaRPr lang="en-US" dirty="0"/>
          </a:p>
          <a:p>
            <a:r>
              <a:rPr lang="en-US" b="1" dirty="0"/>
              <a:t> </a:t>
            </a:r>
            <a:endParaRPr lang="en-US" dirty="0"/>
          </a:p>
        </p:txBody>
      </p:sp>
      <p:pic>
        <p:nvPicPr>
          <p:cNvPr id="4" name="Picture 3">
            <a:extLst>
              <a:ext uri="{FF2B5EF4-FFF2-40B4-BE49-F238E27FC236}">
                <a16:creationId xmlns:a16="http://schemas.microsoft.com/office/drawing/2014/main" xmlns="" id="{5B6AFD1F-8AF6-7EFD-C2F7-B86B7077326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821253" y="365126"/>
            <a:ext cx="1645090" cy="1273759"/>
          </a:xfrm>
          <a:prstGeom prst="rect">
            <a:avLst/>
          </a:prstGeom>
          <a:noFill/>
          <a:ln>
            <a:noFill/>
          </a:ln>
        </p:spPr>
      </p:pic>
    </p:spTree>
    <p:extLst>
      <p:ext uri="{BB962C8B-B14F-4D97-AF65-F5344CB8AC3E}">
        <p14:creationId xmlns:p14="http://schemas.microsoft.com/office/powerpoint/2010/main" val="2824368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wipe(down)">
                                      <p:cBhvr>
                                        <p:cTn id="14" dur="580">
                                          <p:stCondLst>
                                            <p:cond delay="0"/>
                                          </p:stCondLst>
                                        </p:cTn>
                                        <p:tgtEl>
                                          <p:spTgt spid="3">
                                            <p:txEl>
                                              <p:pRg st="3" end="3"/>
                                            </p:txEl>
                                          </p:spTgt>
                                        </p:tgtEl>
                                      </p:cBhvr>
                                    </p:animEffect>
                                    <p:anim calcmode="lin" valueType="num">
                                      <p:cBhvr>
                                        <p:cTn id="15"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3" end="3"/>
                                            </p:txEl>
                                          </p:spTgt>
                                        </p:tgtEl>
                                      </p:cBhvr>
                                      <p:to x="100000" y="60000"/>
                                    </p:animScale>
                                    <p:animScale>
                                      <p:cBhvr>
                                        <p:cTn id="21" dur="166" decel="50000">
                                          <p:stCondLst>
                                            <p:cond delay="676"/>
                                          </p:stCondLst>
                                        </p:cTn>
                                        <p:tgtEl>
                                          <p:spTgt spid="3">
                                            <p:txEl>
                                              <p:pRg st="3" end="3"/>
                                            </p:txEl>
                                          </p:spTgt>
                                        </p:tgtEl>
                                      </p:cBhvr>
                                      <p:to x="100000" y="100000"/>
                                    </p:animScale>
                                    <p:animScale>
                                      <p:cBhvr>
                                        <p:cTn id="22" dur="26">
                                          <p:stCondLst>
                                            <p:cond delay="1312"/>
                                          </p:stCondLst>
                                        </p:cTn>
                                        <p:tgtEl>
                                          <p:spTgt spid="3">
                                            <p:txEl>
                                              <p:pRg st="3" end="3"/>
                                            </p:txEl>
                                          </p:spTgt>
                                        </p:tgtEl>
                                      </p:cBhvr>
                                      <p:to x="100000" y="80000"/>
                                    </p:animScale>
                                    <p:animScale>
                                      <p:cBhvr>
                                        <p:cTn id="23" dur="166" decel="50000">
                                          <p:stCondLst>
                                            <p:cond delay="1338"/>
                                          </p:stCondLst>
                                        </p:cTn>
                                        <p:tgtEl>
                                          <p:spTgt spid="3">
                                            <p:txEl>
                                              <p:pRg st="3" end="3"/>
                                            </p:txEl>
                                          </p:spTgt>
                                        </p:tgtEl>
                                      </p:cBhvr>
                                      <p:to x="100000" y="100000"/>
                                    </p:animScale>
                                    <p:animScale>
                                      <p:cBhvr>
                                        <p:cTn id="24" dur="26">
                                          <p:stCondLst>
                                            <p:cond delay="1642"/>
                                          </p:stCondLst>
                                        </p:cTn>
                                        <p:tgtEl>
                                          <p:spTgt spid="3">
                                            <p:txEl>
                                              <p:pRg st="3" end="3"/>
                                            </p:txEl>
                                          </p:spTgt>
                                        </p:tgtEl>
                                      </p:cBhvr>
                                      <p:to x="100000" y="90000"/>
                                    </p:animScale>
                                    <p:animScale>
                                      <p:cBhvr>
                                        <p:cTn id="25" dur="166" decel="50000">
                                          <p:stCondLst>
                                            <p:cond delay="1668"/>
                                          </p:stCondLst>
                                        </p:cTn>
                                        <p:tgtEl>
                                          <p:spTgt spid="3">
                                            <p:txEl>
                                              <p:pRg st="3" end="3"/>
                                            </p:txEl>
                                          </p:spTgt>
                                        </p:tgtEl>
                                      </p:cBhvr>
                                      <p:to x="100000" y="100000"/>
                                    </p:animScale>
                                    <p:animScale>
                                      <p:cBhvr>
                                        <p:cTn id="26" dur="26">
                                          <p:stCondLst>
                                            <p:cond delay="1808"/>
                                          </p:stCondLst>
                                        </p:cTn>
                                        <p:tgtEl>
                                          <p:spTgt spid="3">
                                            <p:txEl>
                                              <p:pRg st="3" end="3"/>
                                            </p:txEl>
                                          </p:spTgt>
                                        </p:tgtEl>
                                      </p:cBhvr>
                                      <p:to x="100000" y="95000"/>
                                    </p:animScale>
                                    <p:animScale>
                                      <p:cBhvr>
                                        <p:cTn id="27" dur="166" decel="50000">
                                          <p:stCondLst>
                                            <p:cond delay="1834"/>
                                          </p:stCondLst>
                                        </p:cTn>
                                        <p:tgtEl>
                                          <p:spTgt spid="3">
                                            <p:txEl>
                                              <p:pRg st="3" end="3"/>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80">
                                          <p:stCondLst>
                                            <p:cond delay="0"/>
                                          </p:stCondLst>
                                        </p:cTn>
                                        <p:tgtEl>
                                          <p:spTgt spid="3">
                                            <p:txEl>
                                              <p:pRg st="4" end="4"/>
                                            </p:txEl>
                                          </p:spTgt>
                                        </p:tgtEl>
                                      </p:cBhvr>
                                    </p:animEffect>
                                    <p:anim calcmode="lin" valueType="num">
                                      <p:cBhvr>
                                        <p:cTn id="33"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3">
                                            <p:txEl>
                                              <p:pRg st="4" end="4"/>
                                            </p:txEl>
                                          </p:spTgt>
                                        </p:tgtEl>
                                      </p:cBhvr>
                                      <p:to x="100000" y="60000"/>
                                    </p:animScale>
                                    <p:animScale>
                                      <p:cBhvr>
                                        <p:cTn id="39" dur="166" decel="50000">
                                          <p:stCondLst>
                                            <p:cond delay="676"/>
                                          </p:stCondLst>
                                        </p:cTn>
                                        <p:tgtEl>
                                          <p:spTgt spid="3">
                                            <p:txEl>
                                              <p:pRg st="4" end="4"/>
                                            </p:txEl>
                                          </p:spTgt>
                                        </p:tgtEl>
                                      </p:cBhvr>
                                      <p:to x="100000" y="100000"/>
                                    </p:animScale>
                                    <p:animScale>
                                      <p:cBhvr>
                                        <p:cTn id="40" dur="26">
                                          <p:stCondLst>
                                            <p:cond delay="1312"/>
                                          </p:stCondLst>
                                        </p:cTn>
                                        <p:tgtEl>
                                          <p:spTgt spid="3">
                                            <p:txEl>
                                              <p:pRg st="4" end="4"/>
                                            </p:txEl>
                                          </p:spTgt>
                                        </p:tgtEl>
                                      </p:cBhvr>
                                      <p:to x="100000" y="80000"/>
                                    </p:animScale>
                                    <p:animScale>
                                      <p:cBhvr>
                                        <p:cTn id="41" dur="166" decel="50000">
                                          <p:stCondLst>
                                            <p:cond delay="1338"/>
                                          </p:stCondLst>
                                        </p:cTn>
                                        <p:tgtEl>
                                          <p:spTgt spid="3">
                                            <p:txEl>
                                              <p:pRg st="4" end="4"/>
                                            </p:txEl>
                                          </p:spTgt>
                                        </p:tgtEl>
                                      </p:cBhvr>
                                      <p:to x="100000" y="100000"/>
                                    </p:animScale>
                                    <p:animScale>
                                      <p:cBhvr>
                                        <p:cTn id="42" dur="26">
                                          <p:stCondLst>
                                            <p:cond delay="1642"/>
                                          </p:stCondLst>
                                        </p:cTn>
                                        <p:tgtEl>
                                          <p:spTgt spid="3">
                                            <p:txEl>
                                              <p:pRg st="4" end="4"/>
                                            </p:txEl>
                                          </p:spTgt>
                                        </p:tgtEl>
                                      </p:cBhvr>
                                      <p:to x="100000" y="90000"/>
                                    </p:animScale>
                                    <p:animScale>
                                      <p:cBhvr>
                                        <p:cTn id="43" dur="166" decel="50000">
                                          <p:stCondLst>
                                            <p:cond delay="1668"/>
                                          </p:stCondLst>
                                        </p:cTn>
                                        <p:tgtEl>
                                          <p:spTgt spid="3">
                                            <p:txEl>
                                              <p:pRg st="4" end="4"/>
                                            </p:txEl>
                                          </p:spTgt>
                                        </p:tgtEl>
                                      </p:cBhvr>
                                      <p:to x="100000" y="100000"/>
                                    </p:animScale>
                                    <p:animScale>
                                      <p:cBhvr>
                                        <p:cTn id="44" dur="26">
                                          <p:stCondLst>
                                            <p:cond delay="1808"/>
                                          </p:stCondLst>
                                        </p:cTn>
                                        <p:tgtEl>
                                          <p:spTgt spid="3">
                                            <p:txEl>
                                              <p:pRg st="4" end="4"/>
                                            </p:txEl>
                                          </p:spTgt>
                                        </p:tgtEl>
                                      </p:cBhvr>
                                      <p:to x="100000" y="95000"/>
                                    </p:animScale>
                                    <p:animScale>
                                      <p:cBhvr>
                                        <p:cTn id="45"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281067A-2430-6B4C-84E2-22D0A9017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6F1B23CA-546E-E3E9-1875-7500D4E2422E}"/>
              </a:ext>
            </a:extLst>
          </p:cNvPr>
          <p:cNvSpPr>
            <a:spLocks noGrp="1"/>
          </p:cNvSpPr>
          <p:nvPr>
            <p:ph type="title"/>
          </p:nvPr>
        </p:nvSpPr>
        <p:spPr>
          <a:xfrm>
            <a:off x="145952" y="55638"/>
            <a:ext cx="11670910" cy="1548078"/>
          </a:xfrm>
          <a:solidFill>
            <a:schemeClr val="bg1">
              <a:lumMod val="75000"/>
            </a:schemeClr>
          </a:solidFill>
        </p:spPr>
        <p:txBody>
          <a:bodyPr>
            <a:normAutofit fontScale="90000"/>
          </a:bodyPr>
          <a:lstStyle/>
          <a:p>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b="1" dirty="0">
                <a:solidFill>
                  <a:srgbClr val="0000FF"/>
                </a:solidFill>
              </a:rPr>
              <a:t>BASIC TAXABLE INCOME</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E124B808-4ED9-4148-44C5-682F2B31B2D1}"/>
              </a:ext>
            </a:extLst>
          </p:cNvPr>
          <p:cNvSpPr>
            <a:spLocks noGrp="1"/>
          </p:cNvSpPr>
          <p:nvPr>
            <p:ph idx="1"/>
          </p:nvPr>
        </p:nvSpPr>
        <p:spPr>
          <a:xfrm>
            <a:off x="145952" y="1603716"/>
            <a:ext cx="11451102" cy="4889157"/>
          </a:xfrm>
        </p:spPr>
        <p:txBody>
          <a:bodyPr>
            <a:normAutofit/>
          </a:bodyPr>
          <a:lstStyle/>
          <a:p>
            <a:r>
              <a:rPr lang="en-US" sz="4400" dirty="0"/>
              <a:t>Income tax shall be determined in accordance with the provisions of Chapter 2 of the Act, and imposed on the: </a:t>
            </a:r>
          </a:p>
          <a:p>
            <a:pPr marL="1126998" lvl="2" indent="-742950">
              <a:buFont typeface="+mj-lt"/>
              <a:buAutoNum type="arabicPeriod"/>
            </a:pPr>
            <a:r>
              <a:rPr lang="en-US" sz="4000" dirty="0"/>
              <a:t>profits or gains of any company or enterprise; </a:t>
            </a:r>
          </a:p>
          <a:p>
            <a:pPr marL="1126998" lvl="2" indent="-742950">
              <a:buFont typeface="+mj-lt"/>
              <a:buAutoNum type="arabicPeriod"/>
            </a:pPr>
            <a:r>
              <a:rPr lang="en-US" sz="4000" dirty="0"/>
              <a:t>income of any individual or family; and</a:t>
            </a:r>
          </a:p>
          <a:p>
            <a:pPr marL="1126998" lvl="2" indent="-742950">
              <a:buFont typeface="+mj-lt"/>
              <a:buAutoNum type="arabicPeriod"/>
            </a:pPr>
            <a:r>
              <a:rPr lang="en-US" sz="4000" dirty="0"/>
              <a:t>income arising, accruing or due to a trustee, or an estate</a:t>
            </a:r>
          </a:p>
        </p:txBody>
      </p:sp>
      <p:pic>
        <p:nvPicPr>
          <p:cNvPr id="4" name="Picture 3">
            <a:extLst>
              <a:ext uri="{FF2B5EF4-FFF2-40B4-BE49-F238E27FC236}">
                <a16:creationId xmlns:a16="http://schemas.microsoft.com/office/drawing/2014/main" xmlns="" id="{792BDCF9-4335-0D6C-297F-EDEB384E96F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51964" y="192798"/>
            <a:ext cx="1645090" cy="1273759"/>
          </a:xfrm>
          <a:prstGeom prst="rect">
            <a:avLst/>
          </a:prstGeom>
          <a:noFill/>
          <a:ln>
            <a:noFill/>
          </a:ln>
        </p:spPr>
      </p:pic>
    </p:spTree>
    <p:extLst>
      <p:ext uri="{BB962C8B-B14F-4D97-AF65-F5344CB8AC3E}">
        <p14:creationId xmlns:p14="http://schemas.microsoft.com/office/powerpoint/2010/main" val="4085212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583266D-6A4F-E55B-203C-D530E5AD6E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05BA0CB1-76EF-3C6A-AD22-68BB4A0BDAD3}"/>
              </a:ext>
            </a:extLst>
          </p:cNvPr>
          <p:cNvSpPr txBox="1">
            <a:spLocks/>
          </p:cNvSpPr>
          <p:nvPr/>
        </p:nvSpPr>
        <p:spPr>
          <a:xfrm>
            <a:off x="267286" y="81094"/>
            <a:ext cx="11086514" cy="852152"/>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dirty="0"/>
              <a:t/>
            </a:r>
            <a:br>
              <a:rPr lang="en-US" b="1" dirty="0"/>
            </a:br>
            <a:r>
              <a:rPr lang="en-US" b="1" dirty="0"/>
              <a:t/>
            </a:r>
            <a:br>
              <a:rPr lang="en-US" b="1" dirty="0"/>
            </a:br>
            <a:endParaRPr lang="en-US" b="1" dirty="0"/>
          </a:p>
          <a:p>
            <a:endParaRPr lang="en-US" sz="16000" b="1" dirty="0"/>
          </a:p>
          <a:p>
            <a:endParaRPr lang="en-US" sz="16000" b="1" dirty="0"/>
          </a:p>
          <a:p>
            <a:endParaRPr lang="en-US" sz="16000" b="1" dirty="0"/>
          </a:p>
          <a:p>
            <a:endParaRPr lang="en-US" sz="16000" b="1" dirty="0"/>
          </a:p>
          <a:p>
            <a:endParaRPr lang="en-US" sz="16000" b="1" dirty="0"/>
          </a:p>
          <a:p>
            <a:endParaRPr lang="en-US" sz="16000" b="1" dirty="0"/>
          </a:p>
          <a:p>
            <a:endParaRPr lang="en-US" sz="16000" b="1" dirty="0"/>
          </a:p>
          <a:p>
            <a:endParaRPr lang="en-US" sz="16000" b="1" dirty="0"/>
          </a:p>
          <a:p>
            <a:r>
              <a:rPr lang="en-US" sz="16000" b="1" dirty="0"/>
              <a:t>PAYMENT LEVELS FOR PERSONAL INCOME TAXES</a:t>
            </a:r>
            <a:br>
              <a:rPr lang="en-US" sz="16000" b="1" dirty="0"/>
            </a:br>
            <a:endParaRPr lang="en-US" b="1" dirty="0"/>
          </a:p>
        </p:txBody>
      </p:sp>
      <p:graphicFrame>
        <p:nvGraphicFramePr>
          <p:cNvPr id="7" name="Table 6">
            <a:extLst>
              <a:ext uri="{FF2B5EF4-FFF2-40B4-BE49-F238E27FC236}">
                <a16:creationId xmlns:a16="http://schemas.microsoft.com/office/drawing/2014/main" xmlns="" id="{663B0977-8341-CC37-7E4B-8067B7BD9A16}"/>
              </a:ext>
            </a:extLst>
          </p:cNvPr>
          <p:cNvGraphicFramePr>
            <a:graphicFrameLocks noGrp="1"/>
          </p:cNvGraphicFramePr>
          <p:nvPr>
            <p:extLst>
              <p:ext uri="{D42A27DB-BD31-4B8C-83A1-F6EECF244321}">
                <p14:modId xmlns:p14="http://schemas.microsoft.com/office/powerpoint/2010/main" val="3084302139"/>
              </p:ext>
            </p:extLst>
          </p:nvPr>
        </p:nvGraphicFramePr>
        <p:xfrm>
          <a:off x="786946" y="715103"/>
          <a:ext cx="10618107" cy="3523454"/>
        </p:xfrm>
        <a:graphic>
          <a:graphicData uri="http://schemas.openxmlformats.org/drawingml/2006/table">
            <a:tbl>
              <a:tblPr firstRow="1" firstCol="1" bandRow="1">
                <a:tableStyleId>{5C22544A-7EE6-4342-B048-85BDC9FD1C3A}</a:tableStyleId>
              </a:tblPr>
              <a:tblGrid>
                <a:gridCol w="925626">
                  <a:extLst>
                    <a:ext uri="{9D8B030D-6E8A-4147-A177-3AD203B41FA5}">
                      <a16:colId xmlns:a16="http://schemas.microsoft.com/office/drawing/2014/main" xmlns="" val="3562512285"/>
                    </a:ext>
                  </a:extLst>
                </a:gridCol>
                <a:gridCol w="1732091">
                  <a:extLst>
                    <a:ext uri="{9D8B030D-6E8A-4147-A177-3AD203B41FA5}">
                      <a16:colId xmlns:a16="http://schemas.microsoft.com/office/drawing/2014/main" xmlns="" val="645227995"/>
                    </a:ext>
                  </a:extLst>
                </a:gridCol>
                <a:gridCol w="2201289">
                  <a:extLst>
                    <a:ext uri="{9D8B030D-6E8A-4147-A177-3AD203B41FA5}">
                      <a16:colId xmlns:a16="http://schemas.microsoft.com/office/drawing/2014/main" xmlns="" val="2482473682"/>
                    </a:ext>
                  </a:extLst>
                </a:gridCol>
                <a:gridCol w="2265124">
                  <a:extLst>
                    <a:ext uri="{9D8B030D-6E8A-4147-A177-3AD203B41FA5}">
                      <a16:colId xmlns:a16="http://schemas.microsoft.com/office/drawing/2014/main" xmlns="" val="2821869770"/>
                    </a:ext>
                  </a:extLst>
                </a:gridCol>
                <a:gridCol w="1418232">
                  <a:extLst>
                    <a:ext uri="{9D8B030D-6E8A-4147-A177-3AD203B41FA5}">
                      <a16:colId xmlns:a16="http://schemas.microsoft.com/office/drawing/2014/main" xmlns="" val="4197803545"/>
                    </a:ext>
                  </a:extLst>
                </a:gridCol>
                <a:gridCol w="2075745">
                  <a:extLst>
                    <a:ext uri="{9D8B030D-6E8A-4147-A177-3AD203B41FA5}">
                      <a16:colId xmlns:a16="http://schemas.microsoft.com/office/drawing/2014/main" xmlns="" val="2646436840"/>
                    </a:ext>
                  </a:extLst>
                </a:gridCol>
              </a:tblGrid>
              <a:tr h="1851181">
                <a:tc>
                  <a:txBody>
                    <a:bodyPr/>
                    <a:lstStyle/>
                    <a:p>
                      <a:pPr>
                        <a:lnSpc>
                          <a:spcPct val="115000"/>
                        </a:lnSpc>
                        <a:spcAft>
                          <a:spcPts val="800"/>
                        </a:spcAft>
                        <a:buNone/>
                      </a:pPr>
                      <a:r>
                        <a:rPr lang="en-US" sz="2800" kern="0" dirty="0">
                          <a:effectLst/>
                        </a:rPr>
                        <a:t>Level</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solidFill>
                  </a:tcPr>
                </a:tc>
                <a:tc>
                  <a:txBody>
                    <a:bodyPr/>
                    <a:lstStyle/>
                    <a:p>
                      <a:pPr algn="ctr">
                        <a:lnSpc>
                          <a:spcPct val="115000"/>
                        </a:lnSpc>
                        <a:spcAft>
                          <a:spcPts val="800"/>
                        </a:spcAft>
                        <a:buNone/>
                      </a:pPr>
                      <a:r>
                        <a:rPr lang="en-US" sz="3200" kern="0" dirty="0">
                          <a:effectLst/>
                        </a:rPr>
                        <a:t>Tax Bracket</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solidFill>
                  </a:tcPr>
                </a:tc>
                <a:tc>
                  <a:txBody>
                    <a:bodyPr/>
                    <a:lstStyle/>
                    <a:p>
                      <a:pPr algn="ctr">
                        <a:lnSpc>
                          <a:spcPct val="115000"/>
                        </a:lnSpc>
                        <a:spcAft>
                          <a:spcPts val="800"/>
                        </a:spcAft>
                        <a:buNone/>
                      </a:pPr>
                      <a:r>
                        <a:rPr lang="en-US" sz="3200" kern="0" dirty="0">
                          <a:effectLst/>
                        </a:rPr>
                        <a:t>Gross Annual Income.</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solidFill>
                  </a:tcPr>
                </a:tc>
                <a:tc>
                  <a:txBody>
                    <a:bodyPr/>
                    <a:lstStyle/>
                    <a:p>
                      <a:pPr algn="ctr">
                        <a:lnSpc>
                          <a:spcPct val="115000"/>
                        </a:lnSpc>
                        <a:spcAft>
                          <a:spcPts val="800"/>
                        </a:spcAft>
                        <a:buNone/>
                      </a:pPr>
                      <a:r>
                        <a:rPr lang="en-US" sz="3200" kern="0" dirty="0">
                          <a:effectLst/>
                        </a:rPr>
                        <a:t>Gross Monthly Income</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solidFill>
                  </a:tcPr>
                </a:tc>
                <a:tc>
                  <a:txBody>
                    <a:bodyPr/>
                    <a:lstStyle/>
                    <a:p>
                      <a:pPr algn="ctr">
                        <a:lnSpc>
                          <a:spcPct val="115000"/>
                        </a:lnSpc>
                        <a:spcAft>
                          <a:spcPts val="800"/>
                        </a:spcAft>
                        <a:buNone/>
                      </a:pPr>
                      <a:r>
                        <a:rPr lang="en-US" sz="3200" kern="0" dirty="0">
                          <a:effectLst/>
                        </a:rPr>
                        <a:t>Tax Rate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solidFill>
                  </a:tcPr>
                </a:tc>
                <a:tc>
                  <a:txBody>
                    <a:bodyPr/>
                    <a:lstStyle/>
                    <a:p>
                      <a:pPr algn="ctr">
                        <a:lnSpc>
                          <a:spcPct val="115000"/>
                        </a:lnSpc>
                        <a:spcAft>
                          <a:spcPts val="800"/>
                        </a:spcAft>
                        <a:buNone/>
                      </a:pPr>
                      <a:r>
                        <a:rPr lang="en-US" sz="3200" kern="0" dirty="0">
                          <a:effectLst/>
                        </a:rPr>
                        <a:t>Monthly Tax Range</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solidFill>
                  </a:tcPr>
                </a:tc>
                <a:extLst>
                  <a:ext uri="{0D108BD9-81ED-4DB2-BD59-A6C34878D82A}">
                    <a16:rowId xmlns:a16="http://schemas.microsoft.com/office/drawing/2014/main" xmlns="" val="809167068"/>
                  </a:ext>
                </a:extLst>
              </a:tr>
              <a:tr h="761730">
                <a:tc>
                  <a:txBody>
                    <a:bodyPr/>
                    <a:lstStyle/>
                    <a:p>
                      <a:pPr algn="ctr">
                        <a:lnSpc>
                          <a:spcPct val="115000"/>
                        </a:lnSpc>
                        <a:spcAft>
                          <a:spcPts val="800"/>
                        </a:spcAft>
                        <a:buNone/>
                      </a:pPr>
                      <a:r>
                        <a:rPr lang="en-US" sz="3600" kern="0" dirty="0">
                          <a:effectLst/>
                        </a:rPr>
                        <a:t>1</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US" sz="4400" kern="0" dirty="0">
                          <a:effectLst/>
                        </a:rPr>
                        <a:t>Tax Free</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5400" kern="0" dirty="0">
                          <a:effectLst/>
                        </a:rPr>
                        <a:t>0 –</a:t>
                      </a:r>
                      <a:r>
                        <a:rPr lang="en-US" sz="4400" kern="0" dirty="0">
                          <a:effectLst/>
                        </a:rPr>
                        <a:t> 800k</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400" kern="0" dirty="0">
                          <a:effectLst/>
                        </a:rPr>
                        <a:t>66.7k max</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400" kern="0" dirty="0">
                          <a:effectLst/>
                        </a:rPr>
                        <a:t>0</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400" kern="0" dirty="0">
                          <a:effectLst/>
                        </a:rPr>
                        <a:t>0</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1509546990"/>
                  </a:ext>
                </a:extLst>
              </a:tr>
            </a:tbl>
          </a:graphicData>
        </a:graphic>
      </p:graphicFrame>
      <p:sp>
        <p:nvSpPr>
          <p:cNvPr id="8" name="Rectangle 1">
            <a:extLst>
              <a:ext uri="{FF2B5EF4-FFF2-40B4-BE49-F238E27FC236}">
                <a16:creationId xmlns:a16="http://schemas.microsoft.com/office/drawing/2014/main" xmlns="" id="{72C8A557-5F99-CA91-654B-5D4CDD9CB188}"/>
              </a:ext>
            </a:extLst>
          </p:cNvPr>
          <p:cNvSpPr>
            <a:spLocks noChangeArrowheads="1"/>
          </p:cNvSpPr>
          <p:nvPr/>
        </p:nvSpPr>
        <p:spPr bwMode="auto">
          <a:xfrm>
            <a:off x="2927350" y="3643313"/>
            <a:ext cx="756647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9" name="Table 8">
            <a:extLst>
              <a:ext uri="{FF2B5EF4-FFF2-40B4-BE49-F238E27FC236}">
                <a16:creationId xmlns:a16="http://schemas.microsoft.com/office/drawing/2014/main" xmlns="" id="{DE610AC6-A830-5745-F884-85F672E357E6}"/>
              </a:ext>
            </a:extLst>
          </p:cNvPr>
          <p:cNvGraphicFramePr>
            <a:graphicFrameLocks noGrp="1"/>
          </p:cNvGraphicFramePr>
          <p:nvPr>
            <p:extLst>
              <p:ext uri="{D42A27DB-BD31-4B8C-83A1-F6EECF244321}">
                <p14:modId xmlns:p14="http://schemas.microsoft.com/office/powerpoint/2010/main" val="999597450"/>
              </p:ext>
            </p:extLst>
          </p:nvPr>
        </p:nvGraphicFramePr>
        <p:xfrm>
          <a:off x="786946" y="4699902"/>
          <a:ext cx="10618107" cy="1700898"/>
        </p:xfrm>
        <a:graphic>
          <a:graphicData uri="http://schemas.openxmlformats.org/drawingml/2006/table">
            <a:tbl>
              <a:tblPr firstRow="1" firstCol="1" bandRow="1">
                <a:tableStyleId>{5C22544A-7EE6-4342-B048-85BDC9FD1C3A}</a:tableStyleId>
              </a:tblPr>
              <a:tblGrid>
                <a:gridCol w="1021381">
                  <a:extLst>
                    <a:ext uri="{9D8B030D-6E8A-4147-A177-3AD203B41FA5}">
                      <a16:colId xmlns:a16="http://schemas.microsoft.com/office/drawing/2014/main" xmlns="" val="3070241349"/>
                    </a:ext>
                  </a:extLst>
                </a:gridCol>
                <a:gridCol w="1595908">
                  <a:extLst>
                    <a:ext uri="{9D8B030D-6E8A-4147-A177-3AD203B41FA5}">
                      <a16:colId xmlns:a16="http://schemas.microsoft.com/office/drawing/2014/main" xmlns="" val="980467400"/>
                    </a:ext>
                  </a:extLst>
                </a:gridCol>
                <a:gridCol w="2212992">
                  <a:extLst>
                    <a:ext uri="{9D8B030D-6E8A-4147-A177-3AD203B41FA5}">
                      <a16:colId xmlns:a16="http://schemas.microsoft.com/office/drawing/2014/main" xmlns="" val="3875748204"/>
                    </a:ext>
                  </a:extLst>
                </a:gridCol>
                <a:gridCol w="2276828">
                  <a:extLst>
                    <a:ext uri="{9D8B030D-6E8A-4147-A177-3AD203B41FA5}">
                      <a16:colId xmlns:a16="http://schemas.microsoft.com/office/drawing/2014/main" xmlns="" val="3811471546"/>
                    </a:ext>
                  </a:extLst>
                </a:gridCol>
                <a:gridCol w="1425678">
                  <a:extLst>
                    <a:ext uri="{9D8B030D-6E8A-4147-A177-3AD203B41FA5}">
                      <a16:colId xmlns:a16="http://schemas.microsoft.com/office/drawing/2014/main" xmlns="" val="4206307808"/>
                    </a:ext>
                  </a:extLst>
                </a:gridCol>
                <a:gridCol w="2085320">
                  <a:extLst>
                    <a:ext uri="{9D8B030D-6E8A-4147-A177-3AD203B41FA5}">
                      <a16:colId xmlns:a16="http://schemas.microsoft.com/office/drawing/2014/main" xmlns="" val="1578204041"/>
                    </a:ext>
                  </a:extLst>
                </a:gridCol>
              </a:tblGrid>
              <a:tr h="1700898">
                <a:tc>
                  <a:txBody>
                    <a:bodyPr/>
                    <a:lstStyle/>
                    <a:p>
                      <a:pPr algn="ctr">
                        <a:lnSpc>
                          <a:spcPct val="115000"/>
                        </a:lnSpc>
                        <a:spcAft>
                          <a:spcPts val="800"/>
                        </a:spcAft>
                        <a:buNone/>
                      </a:pPr>
                      <a:r>
                        <a:rPr lang="en-US" sz="3200" kern="0" dirty="0">
                          <a:effectLst/>
                        </a:rPr>
                        <a:t>Level </a:t>
                      </a:r>
                    </a:p>
                    <a:p>
                      <a:pPr algn="ctr">
                        <a:lnSpc>
                          <a:spcPct val="115000"/>
                        </a:lnSpc>
                        <a:spcAft>
                          <a:spcPts val="800"/>
                        </a:spcAft>
                        <a:buNone/>
                      </a:pPr>
                      <a:r>
                        <a:rPr lang="en-US" sz="3200" kern="0" dirty="0">
                          <a:effectLst/>
                        </a:rPr>
                        <a:t>2</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US" sz="3200" kern="0" dirty="0">
                          <a:effectLst/>
                        </a:rPr>
                        <a:t>Entry level</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000" kern="0" dirty="0">
                          <a:effectLst/>
                        </a:rPr>
                        <a:t>800k – 2.99m</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000" kern="0" dirty="0">
                          <a:effectLst/>
                        </a:rPr>
                        <a:t>67 – 249K</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5400" kern="0" dirty="0">
                          <a:effectLst/>
                        </a:rPr>
                        <a:t>15</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800"/>
                        </a:spcAft>
                        <a:buNone/>
                      </a:pPr>
                      <a:r>
                        <a:rPr lang="en-US" sz="4000" kern="0" dirty="0">
                          <a:effectLst/>
                        </a:rPr>
                        <a:t>50 – 27.4k</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3407702601"/>
                  </a:ext>
                </a:extLst>
              </a:tr>
            </a:tbl>
          </a:graphicData>
        </a:graphic>
      </p:graphicFrame>
    </p:spTree>
    <p:extLst>
      <p:ext uri="{BB962C8B-B14F-4D97-AF65-F5344CB8AC3E}">
        <p14:creationId xmlns:p14="http://schemas.microsoft.com/office/powerpoint/2010/main" val="80404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ipe(down)">
                                      <p:cBhvr>
                                        <p:cTn id="14" dur="580">
                                          <p:stCondLst>
                                            <p:cond delay="0"/>
                                          </p:stCondLst>
                                        </p:cTn>
                                        <p:tgtEl>
                                          <p:spTgt spid="9"/>
                                        </p:tgtEl>
                                      </p:cBhvr>
                                    </p:animEffect>
                                    <p:anim calcmode="lin" valueType="num">
                                      <p:cBhvr>
                                        <p:cTn id="15"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20" dur="26">
                                          <p:stCondLst>
                                            <p:cond delay="650"/>
                                          </p:stCondLst>
                                        </p:cTn>
                                        <p:tgtEl>
                                          <p:spTgt spid="9"/>
                                        </p:tgtEl>
                                      </p:cBhvr>
                                      <p:to x="100000" y="60000"/>
                                    </p:animScale>
                                    <p:animScale>
                                      <p:cBhvr>
                                        <p:cTn id="21" dur="166" decel="50000">
                                          <p:stCondLst>
                                            <p:cond delay="676"/>
                                          </p:stCondLst>
                                        </p:cTn>
                                        <p:tgtEl>
                                          <p:spTgt spid="9"/>
                                        </p:tgtEl>
                                      </p:cBhvr>
                                      <p:to x="100000" y="100000"/>
                                    </p:animScale>
                                    <p:animScale>
                                      <p:cBhvr>
                                        <p:cTn id="22" dur="26">
                                          <p:stCondLst>
                                            <p:cond delay="1312"/>
                                          </p:stCondLst>
                                        </p:cTn>
                                        <p:tgtEl>
                                          <p:spTgt spid="9"/>
                                        </p:tgtEl>
                                      </p:cBhvr>
                                      <p:to x="100000" y="80000"/>
                                    </p:animScale>
                                    <p:animScale>
                                      <p:cBhvr>
                                        <p:cTn id="23" dur="166" decel="50000">
                                          <p:stCondLst>
                                            <p:cond delay="1338"/>
                                          </p:stCondLst>
                                        </p:cTn>
                                        <p:tgtEl>
                                          <p:spTgt spid="9"/>
                                        </p:tgtEl>
                                      </p:cBhvr>
                                      <p:to x="100000" y="100000"/>
                                    </p:animScale>
                                    <p:animScale>
                                      <p:cBhvr>
                                        <p:cTn id="24" dur="26">
                                          <p:stCondLst>
                                            <p:cond delay="1642"/>
                                          </p:stCondLst>
                                        </p:cTn>
                                        <p:tgtEl>
                                          <p:spTgt spid="9"/>
                                        </p:tgtEl>
                                      </p:cBhvr>
                                      <p:to x="100000" y="90000"/>
                                    </p:animScale>
                                    <p:animScale>
                                      <p:cBhvr>
                                        <p:cTn id="25" dur="166" decel="50000">
                                          <p:stCondLst>
                                            <p:cond delay="1668"/>
                                          </p:stCondLst>
                                        </p:cTn>
                                        <p:tgtEl>
                                          <p:spTgt spid="9"/>
                                        </p:tgtEl>
                                      </p:cBhvr>
                                      <p:to x="100000" y="100000"/>
                                    </p:animScale>
                                    <p:animScale>
                                      <p:cBhvr>
                                        <p:cTn id="26" dur="26">
                                          <p:stCondLst>
                                            <p:cond delay="1808"/>
                                          </p:stCondLst>
                                        </p:cTn>
                                        <p:tgtEl>
                                          <p:spTgt spid="9"/>
                                        </p:tgtEl>
                                      </p:cBhvr>
                                      <p:to x="100000" y="95000"/>
                                    </p:animScale>
                                    <p:animScale>
                                      <p:cBhvr>
                                        <p:cTn id="27"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4.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4.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5.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6.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267</TotalTime>
  <Words>895</Words>
  <Application>Microsoft Office PowerPoint</Application>
  <PresentationFormat>Widescreen</PresentationFormat>
  <Paragraphs>202</Paragraphs>
  <Slides>22</Slides>
  <Notes>1</Notes>
  <HiddenSlides>0</HiddenSlides>
  <MMClips>0</MMClips>
  <ScaleCrop>false</ScaleCrop>
  <HeadingPairs>
    <vt:vector size="6" baseType="variant">
      <vt:variant>
        <vt:lpstr>Fonts Used</vt:lpstr>
      </vt:variant>
      <vt:variant>
        <vt:i4>11</vt:i4>
      </vt:variant>
      <vt:variant>
        <vt:lpstr>Theme</vt:lpstr>
      </vt:variant>
      <vt:variant>
        <vt:i4>6</vt:i4>
      </vt:variant>
      <vt:variant>
        <vt:lpstr>Slide Titles</vt:lpstr>
      </vt:variant>
      <vt:variant>
        <vt:i4>22</vt:i4>
      </vt:variant>
    </vt:vector>
  </HeadingPairs>
  <TitlesOfParts>
    <vt:vector size="39" baseType="lpstr">
      <vt:lpstr>Arial</vt:lpstr>
      <vt:lpstr>Brush Script MT</vt:lpstr>
      <vt:lpstr>Calibri</vt:lpstr>
      <vt:lpstr>Calibri Light</vt:lpstr>
      <vt:lpstr>Candara</vt:lpstr>
      <vt:lpstr>Century Gothic</vt:lpstr>
      <vt:lpstr>Corbel</vt:lpstr>
      <vt:lpstr>Gill Sans MT</vt:lpstr>
      <vt:lpstr>Times New Roman</vt:lpstr>
      <vt:lpstr>Trebuchet MS</vt:lpstr>
      <vt:lpstr>Wingdings 3</vt:lpstr>
      <vt:lpstr>Office Theme</vt:lpstr>
      <vt:lpstr>Facet</vt:lpstr>
      <vt:lpstr>Gallery</vt:lpstr>
      <vt:lpstr>Parallax</vt:lpstr>
      <vt:lpstr>Retrospect</vt:lpstr>
      <vt:lpstr>Wisp</vt:lpstr>
      <vt:lpstr>PowerPoint Presentation</vt:lpstr>
      <vt:lpstr>CONTENTS      </vt:lpstr>
      <vt:lpstr>PREAMBLE  </vt:lpstr>
      <vt:lpstr>   TRAINING OBJECTIVES   </vt:lpstr>
      <vt:lpstr>   BASIC DEFINITION (1)   </vt:lpstr>
      <vt:lpstr>   BASIC DEFINITION (2)   </vt:lpstr>
      <vt:lpstr>   BASIC DEFINITION (3)   </vt:lpstr>
      <vt:lpstr>                      BASIC TAXABLE INCOME </vt:lpstr>
      <vt:lpstr>PowerPoint Presentation</vt:lpstr>
      <vt:lpstr>PowerPoint Presentation</vt:lpstr>
      <vt:lpstr>PowerPoint Presentation</vt:lpstr>
      <vt:lpstr>  RATES FOR OTHER TAXES  </vt:lpstr>
      <vt:lpstr>  DEFAULT AND PENALTIES (1)  </vt:lpstr>
      <vt:lpstr>  DEFAULT AND PENALTIES (2)  </vt:lpstr>
      <vt:lpstr>DEFAULT AND PENALTIES (3)  </vt:lpstr>
      <vt:lpstr>DEFAULT AND PENALTIES (4)  </vt:lpstr>
      <vt:lpstr>  DEFAULT AND PENALTIES (5)  </vt:lpstr>
      <vt:lpstr>ENFORCEABILITY (1)  </vt:lpstr>
      <vt:lpstr> ENFORCEABILITY  (2) </vt:lpstr>
      <vt:lpstr>SURVIVAL STRATEGIES  </vt:lpstr>
      <vt:lpstr> CONCLUSION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Chris</dc:creator>
  <cp:lastModifiedBy>MICHAEL BANJO</cp:lastModifiedBy>
  <cp:revision>19</cp:revision>
  <dcterms:created xsi:type="dcterms:W3CDTF">2025-12-18T11:53:56Z</dcterms:created>
  <dcterms:modified xsi:type="dcterms:W3CDTF">2025-12-18T20:04:26Z</dcterms:modified>
</cp:coreProperties>
</file>